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1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6.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0.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1.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3.xml" ContentType="application/vnd.openxmlformats-officedocument.theme+xml"/>
  <Override PartName="/ppt/slideLayouts/slideLayout53.xml" ContentType="application/vnd.openxmlformats-officedocument.presentationml.slideLayout+xml"/>
  <Override PartName="/ppt/theme/theme2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5.xml" ContentType="application/vnd.openxmlformats-officedocument.theme+xml"/>
  <Override PartName="/ppt/slideLayouts/slideLayout59.xml" ContentType="application/vnd.openxmlformats-officedocument.presentationml.slideLayout+xml"/>
  <Override PartName="/ppt/theme/theme2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84" r:id="rId4"/>
    <p:sldMasterId id="2147483962" r:id="rId5"/>
    <p:sldMasterId id="2147483964" r:id="rId6"/>
    <p:sldMasterId id="2147483966" r:id="rId7"/>
    <p:sldMasterId id="2147483968" r:id="rId8"/>
    <p:sldMasterId id="2147483990" r:id="rId9"/>
    <p:sldMasterId id="2147483994" r:id="rId10"/>
    <p:sldMasterId id="2147483996" r:id="rId11"/>
    <p:sldMasterId id="2147483998" r:id="rId12"/>
    <p:sldMasterId id="2147484000" r:id="rId13"/>
    <p:sldMasterId id="2147484002" r:id="rId14"/>
    <p:sldMasterId id="2147484004" r:id="rId15"/>
    <p:sldMasterId id="2147484006" r:id="rId16"/>
    <p:sldMasterId id="2147484008" r:id="rId17"/>
    <p:sldMasterId id="2147484018" r:id="rId18"/>
    <p:sldMasterId id="2147484020" r:id="rId19"/>
    <p:sldMasterId id="2147484023" r:id="rId20"/>
    <p:sldMasterId id="2147484026" r:id="rId21"/>
    <p:sldMasterId id="2147484032" r:id="rId22"/>
    <p:sldMasterId id="2147484038" r:id="rId23"/>
    <p:sldMasterId id="2147484040" r:id="rId24"/>
    <p:sldMasterId id="2147484046" r:id="rId25"/>
    <p:sldMasterId id="2147484053" r:id="rId26"/>
    <p:sldMasterId id="2147484059" r:id="rId27"/>
    <p:sldMasterId id="2147484061" r:id="rId28"/>
    <p:sldMasterId id="2147484067" r:id="rId29"/>
    <p:sldMasterId id="2147484069" r:id="rId30"/>
    <p:sldMasterId id="2147484075" r:id="rId31"/>
    <p:sldMasterId id="2147484077" r:id="rId32"/>
    <p:sldMasterId id="2147484083" r:id="rId33"/>
  </p:sldMasterIdLst>
  <p:notesMasterIdLst>
    <p:notesMasterId r:id="rId139"/>
  </p:notesMasterIdLst>
  <p:handoutMasterIdLst>
    <p:handoutMasterId r:id="rId140"/>
  </p:handoutMasterIdLst>
  <p:sldIdLst>
    <p:sldId id="257" r:id="rId34"/>
    <p:sldId id="282" r:id="rId35"/>
    <p:sldId id="284" r:id="rId36"/>
    <p:sldId id="283"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16" r:id="rId61"/>
    <p:sldId id="308" r:id="rId62"/>
    <p:sldId id="309" r:id="rId63"/>
    <p:sldId id="310" r:id="rId64"/>
    <p:sldId id="311" r:id="rId65"/>
    <p:sldId id="312" r:id="rId66"/>
    <p:sldId id="313" r:id="rId67"/>
    <p:sldId id="314" r:id="rId68"/>
    <p:sldId id="315"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273" r:id="rId138"/>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00">
          <p15:clr>
            <a:srgbClr val="A4A3A4"/>
          </p15:clr>
        </p15:guide>
        <p15:guide id="2" orient="horz" pos="1591">
          <p15:clr>
            <a:srgbClr val="A4A3A4"/>
          </p15:clr>
        </p15:guide>
        <p15:guide id="3" orient="horz" pos="2816">
          <p15:clr>
            <a:srgbClr val="A4A3A4"/>
          </p15:clr>
        </p15:guide>
        <p15:guide id="4" pos="2873">
          <p15:clr>
            <a:srgbClr val="A4A3A4"/>
          </p15:clr>
        </p15:guide>
        <p15:guide id="5" pos="5291">
          <p15:clr>
            <a:srgbClr val="A4A3A4"/>
          </p15:clr>
        </p15:guide>
        <p15:guide id="6" pos="380">
          <p15:clr>
            <a:srgbClr val="A4A3A4"/>
          </p15:clr>
        </p15:guide>
        <p15:guide id="7" pos="229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higgins" initials="k"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6EB7"/>
    <a:srgbClr val="00415E"/>
    <a:srgbClr val="4CB74C"/>
    <a:srgbClr val="77347A"/>
    <a:srgbClr val="C3358E"/>
    <a:srgbClr val="F26522"/>
    <a:srgbClr val="CA65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96" autoAdjust="0"/>
    <p:restoredTop sz="95288" autoAdjust="0"/>
  </p:normalViewPr>
  <p:slideViewPr>
    <p:cSldViewPr snapToGrid="0">
      <p:cViewPr varScale="1">
        <p:scale>
          <a:sx n="93" d="100"/>
          <a:sy n="93" d="100"/>
        </p:scale>
        <p:origin x="2080" y="208"/>
      </p:cViewPr>
      <p:guideLst>
        <p:guide orient="horz" pos="300"/>
        <p:guide orient="horz" pos="1591"/>
        <p:guide orient="horz" pos="2816"/>
        <p:guide pos="2873"/>
        <p:guide pos="5291"/>
        <p:guide pos="380"/>
        <p:guide pos="22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96" d="100"/>
          <a:sy n="96" d="100"/>
        </p:scale>
        <p:origin x="-2556" y="-10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Master" Target="slideMasters/slideMaster12.xml"/><Relationship Id="rId16" Type="http://schemas.openxmlformats.org/officeDocument/2006/relationships/slideMaster" Target="slideMasters/slideMaster13.xml"/><Relationship Id="rId17" Type="http://schemas.openxmlformats.org/officeDocument/2006/relationships/slideMaster" Target="slideMasters/slideMaster14.xml"/><Relationship Id="rId18" Type="http://schemas.openxmlformats.org/officeDocument/2006/relationships/slideMaster" Target="slideMasters/slideMaster15.xml"/><Relationship Id="rId19" Type="http://schemas.openxmlformats.org/officeDocument/2006/relationships/slideMaster" Target="slideMasters/slideMaster16.xml"/><Relationship Id="rId60" Type="http://schemas.openxmlformats.org/officeDocument/2006/relationships/slide" Target="slides/slide27.xml"/><Relationship Id="rId61" Type="http://schemas.openxmlformats.org/officeDocument/2006/relationships/slide" Target="slides/slide28.xml"/><Relationship Id="rId62" Type="http://schemas.openxmlformats.org/officeDocument/2006/relationships/slide" Target="slides/slide29.xml"/><Relationship Id="rId63" Type="http://schemas.openxmlformats.org/officeDocument/2006/relationships/slide" Target="slides/slide30.xml"/><Relationship Id="rId64" Type="http://schemas.openxmlformats.org/officeDocument/2006/relationships/slide" Target="slides/slide31.xml"/><Relationship Id="rId65" Type="http://schemas.openxmlformats.org/officeDocument/2006/relationships/slide" Target="slides/slide32.xml"/><Relationship Id="rId66" Type="http://schemas.openxmlformats.org/officeDocument/2006/relationships/slide" Target="slides/slide33.xml"/><Relationship Id="rId67" Type="http://schemas.openxmlformats.org/officeDocument/2006/relationships/slide" Target="slides/slide34.xml"/><Relationship Id="rId68" Type="http://schemas.openxmlformats.org/officeDocument/2006/relationships/slide" Target="slides/slide35.xml"/><Relationship Id="rId69" Type="http://schemas.openxmlformats.org/officeDocument/2006/relationships/slide" Target="slides/slide36.xml"/><Relationship Id="rId120" Type="http://schemas.openxmlformats.org/officeDocument/2006/relationships/slide" Target="slides/slide87.xml"/><Relationship Id="rId121" Type="http://schemas.openxmlformats.org/officeDocument/2006/relationships/slide" Target="slides/slide88.xml"/><Relationship Id="rId122" Type="http://schemas.openxmlformats.org/officeDocument/2006/relationships/slide" Target="slides/slide89.xml"/><Relationship Id="rId123" Type="http://schemas.openxmlformats.org/officeDocument/2006/relationships/slide" Target="slides/slide90.xml"/><Relationship Id="rId124" Type="http://schemas.openxmlformats.org/officeDocument/2006/relationships/slide" Target="slides/slide91.xml"/><Relationship Id="rId125" Type="http://schemas.openxmlformats.org/officeDocument/2006/relationships/slide" Target="slides/slide92.xml"/><Relationship Id="rId126" Type="http://schemas.openxmlformats.org/officeDocument/2006/relationships/slide" Target="slides/slide93.xml"/><Relationship Id="rId127" Type="http://schemas.openxmlformats.org/officeDocument/2006/relationships/slide" Target="slides/slide94.xml"/><Relationship Id="rId128" Type="http://schemas.openxmlformats.org/officeDocument/2006/relationships/slide" Target="slides/slide95.xml"/><Relationship Id="rId129" Type="http://schemas.openxmlformats.org/officeDocument/2006/relationships/slide" Target="slides/slide96.xml"/><Relationship Id="rId40" Type="http://schemas.openxmlformats.org/officeDocument/2006/relationships/slide" Target="slides/slide7.xml"/><Relationship Id="rId41" Type="http://schemas.openxmlformats.org/officeDocument/2006/relationships/slide" Target="slides/slide8.xml"/><Relationship Id="rId42" Type="http://schemas.openxmlformats.org/officeDocument/2006/relationships/slide" Target="slides/slide9.xml"/><Relationship Id="rId90" Type="http://schemas.openxmlformats.org/officeDocument/2006/relationships/slide" Target="slides/slide57.xml"/><Relationship Id="rId91" Type="http://schemas.openxmlformats.org/officeDocument/2006/relationships/slide" Target="slides/slide58.xml"/><Relationship Id="rId92" Type="http://schemas.openxmlformats.org/officeDocument/2006/relationships/slide" Target="slides/slide59.xml"/><Relationship Id="rId93" Type="http://schemas.openxmlformats.org/officeDocument/2006/relationships/slide" Target="slides/slide60.xml"/><Relationship Id="rId94" Type="http://schemas.openxmlformats.org/officeDocument/2006/relationships/slide" Target="slides/slide61.xml"/><Relationship Id="rId95" Type="http://schemas.openxmlformats.org/officeDocument/2006/relationships/slide" Target="slides/slide62.xml"/><Relationship Id="rId96" Type="http://schemas.openxmlformats.org/officeDocument/2006/relationships/slide" Target="slides/slide63.xml"/><Relationship Id="rId101" Type="http://schemas.openxmlformats.org/officeDocument/2006/relationships/slide" Target="slides/slide68.xml"/><Relationship Id="rId102" Type="http://schemas.openxmlformats.org/officeDocument/2006/relationships/slide" Target="slides/slide69.xml"/><Relationship Id="rId103" Type="http://schemas.openxmlformats.org/officeDocument/2006/relationships/slide" Target="slides/slide70.xml"/><Relationship Id="rId104" Type="http://schemas.openxmlformats.org/officeDocument/2006/relationships/slide" Target="slides/slide71.xml"/><Relationship Id="rId105" Type="http://schemas.openxmlformats.org/officeDocument/2006/relationships/slide" Target="slides/slide72.xml"/><Relationship Id="rId106" Type="http://schemas.openxmlformats.org/officeDocument/2006/relationships/slide" Target="slides/slide73.xml"/><Relationship Id="rId107" Type="http://schemas.openxmlformats.org/officeDocument/2006/relationships/slide" Target="slides/slide74.xml"/><Relationship Id="rId108" Type="http://schemas.openxmlformats.org/officeDocument/2006/relationships/slide" Target="slides/slide75.xml"/><Relationship Id="rId109" Type="http://schemas.openxmlformats.org/officeDocument/2006/relationships/slide" Target="slides/slide76.xml"/><Relationship Id="rId97" Type="http://schemas.openxmlformats.org/officeDocument/2006/relationships/slide" Target="slides/slide64.xml"/><Relationship Id="rId98" Type="http://schemas.openxmlformats.org/officeDocument/2006/relationships/slide" Target="slides/slide65.xml"/><Relationship Id="rId99" Type="http://schemas.openxmlformats.org/officeDocument/2006/relationships/slide" Target="slides/slide66.xml"/><Relationship Id="rId43" Type="http://schemas.openxmlformats.org/officeDocument/2006/relationships/slide" Target="slides/slide10.xml"/><Relationship Id="rId44" Type="http://schemas.openxmlformats.org/officeDocument/2006/relationships/slide" Target="slides/slide11.xml"/><Relationship Id="rId45" Type="http://schemas.openxmlformats.org/officeDocument/2006/relationships/slide" Target="slides/slide12.xml"/><Relationship Id="rId46" Type="http://schemas.openxmlformats.org/officeDocument/2006/relationships/slide" Target="slides/slide13.xml"/><Relationship Id="rId47" Type="http://schemas.openxmlformats.org/officeDocument/2006/relationships/slide" Target="slides/slide14.xml"/><Relationship Id="rId48" Type="http://schemas.openxmlformats.org/officeDocument/2006/relationships/slide" Target="slides/slide15.xml"/><Relationship Id="rId49" Type="http://schemas.openxmlformats.org/officeDocument/2006/relationships/slide" Target="slides/slide16.xml"/><Relationship Id="rId100" Type="http://schemas.openxmlformats.org/officeDocument/2006/relationships/slide" Target="slides/slide67.xml"/><Relationship Id="rId20" Type="http://schemas.openxmlformats.org/officeDocument/2006/relationships/slideMaster" Target="slideMasters/slideMaster17.xml"/><Relationship Id="rId21" Type="http://schemas.openxmlformats.org/officeDocument/2006/relationships/slideMaster" Target="slideMasters/slideMaster18.xml"/><Relationship Id="rId22" Type="http://schemas.openxmlformats.org/officeDocument/2006/relationships/slideMaster" Target="slideMasters/slideMaster19.xml"/><Relationship Id="rId70" Type="http://schemas.openxmlformats.org/officeDocument/2006/relationships/slide" Target="slides/slide37.xml"/><Relationship Id="rId71" Type="http://schemas.openxmlformats.org/officeDocument/2006/relationships/slide" Target="slides/slide38.xml"/><Relationship Id="rId72" Type="http://schemas.openxmlformats.org/officeDocument/2006/relationships/slide" Target="slides/slide39.xml"/><Relationship Id="rId73" Type="http://schemas.openxmlformats.org/officeDocument/2006/relationships/slide" Target="slides/slide40.xml"/><Relationship Id="rId74" Type="http://schemas.openxmlformats.org/officeDocument/2006/relationships/slide" Target="slides/slide41.xml"/><Relationship Id="rId75" Type="http://schemas.openxmlformats.org/officeDocument/2006/relationships/slide" Target="slides/slide42.xml"/><Relationship Id="rId76" Type="http://schemas.openxmlformats.org/officeDocument/2006/relationships/slide" Target="slides/slide43.xml"/><Relationship Id="rId77" Type="http://schemas.openxmlformats.org/officeDocument/2006/relationships/slide" Target="slides/slide44.xml"/><Relationship Id="rId78" Type="http://schemas.openxmlformats.org/officeDocument/2006/relationships/slide" Target="slides/slide45.xml"/><Relationship Id="rId79" Type="http://schemas.openxmlformats.org/officeDocument/2006/relationships/slide" Target="slides/slide46.xml"/><Relationship Id="rId23" Type="http://schemas.openxmlformats.org/officeDocument/2006/relationships/slideMaster" Target="slideMasters/slideMaster20.xml"/><Relationship Id="rId24" Type="http://schemas.openxmlformats.org/officeDocument/2006/relationships/slideMaster" Target="slideMasters/slideMaster21.xml"/><Relationship Id="rId25" Type="http://schemas.openxmlformats.org/officeDocument/2006/relationships/slideMaster" Target="slideMasters/slideMaster22.xml"/><Relationship Id="rId26" Type="http://schemas.openxmlformats.org/officeDocument/2006/relationships/slideMaster" Target="slideMasters/slideMaster23.xml"/><Relationship Id="rId27" Type="http://schemas.openxmlformats.org/officeDocument/2006/relationships/slideMaster" Target="slideMasters/slideMaster24.xml"/><Relationship Id="rId28" Type="http://schemas.openxmlformats.org/officeDocument/2006/relationships/slideMaster" Target="slideMasters/slideMaster25.xml"/><Relationship Id="rId29" Type="http://schemas.openxmlformats.org/officeDocument/2006/relationships/slideMaster" Target="slideMasters/slideMaster26.xml"/><Relationship Id="rId130" Type="http://schemas.openxmlformats.org/officeDocument/2006/relationships/slide" Target="slides/slide97.xml"/><Relationship Id="rId131" Type="http://schemas.openxmlformats.org/officeDocument/2006/relationships/slide" Target="slides/slide98.xml"/><Relationship Id="rId132" Type="http://schemas.openxmlformats.org/officeDocument/2006/relationships/slide" Target="slides/slide99.xml"/><Relationship Id="rId133" Type="http://schemas.openxmlformats.org/officeDocument/2006/relationships/slide" Target="slides/slide100.xml"/><Relationship Id="rId134" Type="http://schemas.openxmlformats.org/officeDocument/2006/relationships/slide" Target="slides/slide101.xml"/><Relationship Id="rId135" Type="http://schemas.openxmlformats.org/officeDocument/2006/relationships/slide" Target="slides/slide102.xml"/><Relationship Id="rId136" Type="http://schemas.openxmlformats.org/officeDocument/2006/relationships/slide" Target="slides/slide103.xml"/><Relationship Id="rId137" Type="http://schemas.openxmlformats.org/officeDocument/2006/relationships/slide" Target="slides/slide104.xml"/><Relationship Id="rId138" Type="http://schemas.openxmlformats.org/officeDocument/2006/relationships/slide" Target="slides/slide105.xml"/><Relationship Id="rId13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9" Type="http://schemas.openxmlformats.org/officeDocument/2006/relationships/slideMaster" Target="slideMasters/slideMaster6.xml"/><Relationship Id="rId50" Type="http://schemas.openxmlformats.org/officeDocument/2006/relationships/slide" Target="slides/slide17.xml"/><Relationship Id="rId51" Type="http://schemas.openxmlformats.org/officeDocument/2006/relationships/slide" Target="slides/slide18.xml"/><Relationship Id="rId52" Type="http://schemas.openxmlformats.org/officeDocument/2006/relationships/slide" Target="slides/slide19.xml"/><Relationship Id="rId53" Type="http://schemas.openxmlformats.org/officeDocument/2006/relationships/slide" Target="slides/slide20.xml"/><Relationship Id="rId54" Type="http://schemas.openxmlformats.org/officeDocument/2006/relationships/slide" Target="slides/slide21.xml"/><Relationship Id="rId55" Type="http://schemas.openxmlformats.org/officeDocument/2006/relationships/slide" Target="slides/slide22.xml"/><Relationship Id="rId56" Type="http://schemas.openxmlformats.org/officeDocument/2006/relationships/slide" Target="slides/slide23.xml"/><Relationship Id="rId57" Type="http://schemas.openxmlformats.org/officeDocument/2006/relationships/slide" Target="slides/slide24.xml"/><Relationship Id="rId58" Type="http://schemas.openxmlformats.org/officeDocument/2006/relationships/slide" Target="slides/slide25.xml"/><Relationship Id="rId59" Type="http://schemas.openxmlformats.org/officeDocument/2006/relationships/slide" Target="slides/slide26.xml"/><Relationship Id="rId110" Type="http://schemas.openxmlformats.org/officeDocument/2006/relationships/slide" Target="slides/slide77.xml"/><Relationship Id="rId111" Type="http://schemas.openxmlformats.org/officeDocument/2006/relationships/slide" Target="slides/slide78.xml"/><Relationship Id="rId112" Type="http://schemas.openxmlformats.org/officeDocument/2006/relationships/slide" Target="slides/slide79.xml"/><Relationship Id="rId113" Type="http://schemas.openxmlformats.org/officeDocument/2006/relationships/slide" Target="slides/slide80.xml"/><Relationship Id="rId114" Type="http://schemas.openxmlformats.org/officeDocument/2006/relationships/slide" Target="slides/slide81.xml"/><Relationship Id="rId115" Type="http://schemas.openxmlformats.org/officeDocument/2006/relationships/slide" Target="slides/slide82.xml"/><Relationship Id="rId116" Type="http://schemas.openxmlformats.org/officeDocument/2006/relationships/slide" Target="slides/slide83.xml"/><Relationship Id="rId117" Type="http://schemas.openxmlformats.org/officeDocument/2006/relationships/slide" Target="slides/slide84.xml"/><Relationship Id="rId118" Type="http://schemas.openxmlformats.org/officeDocument/2006/relationships/slide" Target="slides/slide85.xml"/><Relationship Id="rId119" Type="http://schemas.openxmlformats.org/officeDocument/2006/relationships/slide" Target="slides/slide86.xml"/><Relationship Id="rId30" Type="http://schemas.openxmlformats.org/officeDocument/2006/relationships/slideMaster" Target="slideMasters/slideMaster27.xml"/><Relationship Id="rId31" Type="http://schemas.openxmlformats.org/officeDocument/2006/relationships/slideMaster" Target="slideMasters/slideMaster28.xml"/><Relationship Id="rId32" Type="http://schemas.openxmlformats.org/officeDocument/2006/relationships/slideMaster" Target="slideMasters/slideMaster29.xml"/><Relationship Id="rId33" Type="http://schemas.openxmlformats.org/officeDocument/2006/relationships/slideMaster" Target="slideMasters/slideMaster30.xml"/><Relationship Id="rId34" Type="http://schemas.openxmlformats.org/officeDocument/2006/relationships/slide" Target="slides/slide1.xml"/><Relationship Id="rId35" Type="http://schemas.openxmlformats.org/officeDocument/2006/relationships/slide" Target="slides/slide2.xml"/><Relationship Id="rId36" Type="http://schemas.openxmlformats.org/officeDocument/2006/relationships/slide" Target="slides/slide3.xml"/><Relationship Id="rId37" Type="http://schemas.openxmlformats.org/officeDocument/2006/relationships/slide" Target="slides/slide4.xml"/><Relationship Id="rId38" Type="http://schemas.openxmlformats.org/officeDocument/2006/relationships/slide" Target="slides/slide5.xml"/><Relationship Id="rId39" Type="http://schemas.openxmlformats.org/officeDocument/2006/relationships/slide" Target="slides/slide6.xml"/><Relationship Id="rId80" Type="http://schemas.openxmlformats.org/officeDocument/2006/relationships/slide" Target="slides/slide47.xml"/><Relationship Id="rId81" Type="http://schemas.openxmlformats.org/officeDocument/2006/relationships/slide" Target="slides/slide48.xml"/><Relationship Id="rId82" Type="http://schemas.openxmlformats.org/officeDocument/2006/relationships/slide" Target="slides/slide49.xml"/><Relationship Id="rId83" Type="http://schemas.openxmlformats.org/officeDocument/2006/relationships/slide" Target="slides/slide50.xml"/><Relationship Id="rId84" Type="http://schemas.openxmlformats.org/officeDocument/2006/relationships/slide" Target="slides/slide51.xml"/><Relationship Id="rId85" Type="http://schemas.openxmlformats.org/officeDocument/2006/relationships/slide" Target="slides/slide52.xml"/><Relationship Id="rId86" Type="http://schemas.openxmlformats.org/officeDocument/2006/relationships/slide" Target="slides/slide53.xml"/><Relationship Id="rId87" Type="http://schemas.openxmlformats.org/officeDocument/2006/relationships/slide" Target="slides/slide54.xml"/><Relationship Id="rId88" Type="http://schemas.openxmlformats.org/officeDocument/2006/relationships/slide" Target="slides/slide55.xml"/><Relationship Id="rId89" Type="http://schemas.openxmlformats.org/officeDocument/2006/relationships/slide" Target="slides/slide56.xml"/><Relationship Id="rId140" Type="http://schemas.openxmlformats.org/officeDocument/2006/relationships/handoutMaster" Target="handoutMasters/handoutMaster1.xml"/><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23CDC2F7-CAFB-40C9-BF5A-191080E791F5}" type="datetimeFigureOut">
              <a:rPr lang="en-US"/>
              <a:pPr>
                <a:defRPr/>
              </a:pPr>
              <a:t>3/31/15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3D1122A7-F094-444F-9D0E-D1FAACA47654}" type="slidenum">
              <a:rPr lang="en-US"/>
              <a:pPr>
                <a:defRPr/>
              </a:pPr>
              <a:t>‹#›</a:t>
            </a:fld>
            <a:endParaRPr lang="en-US"/>
          </a:p>
        </p:txBody>
      </p:sp>
    </p:spTree>
    <p:extLst>
      <p:ext uri="{BB962C8B-B14F-4D97-AF65-F5344CB8AC3E}">
        <p14:creationId xmlns:p14="http://schemas.microsoft.com/office/powerpoint/2010/main" val="283161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a:latin typeface="+mn-lt"/>
              </a:defRPr>
            </a:lvl1pPr>
          </a:lstStyle>
          <a:p>
            <a:pPr>
              <a:defRPr/>
            </a:pPr>
            <a:fld id="{B5DFF9FB-BD64-4AD7-8336-828CDB9F6045}" type="datetimeFigureOut">
              <a:rPr lang="en-US"/>
              <a:pPr>
                <a:defRPr/>
              </a:pPr>
              <a:t>3/31/15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fontAlgn="auto">
              <a:spcBef>
                <a:spcPts val="0"/>
              </a:spcBef>
              <a:spcAft>
                <a:spcPts val="0"/>
              </a:spcAft>
              <a:defRPr sz="1200">
                <a:latin typeface="+mn-lt"/>
              </a:defRPr>
            </a:lvl1pPr>
          </a:lstStyle>
          <a:p>
            <a:pPr>
              <a:defRPr/>
            </a:pPr>
            <a:fld id="{E52DE0B4-7894-4B47-98C7-7248C33E5561}" type="slidenum">
              <a:rPr lang="en-US"/>
              <a:pPr>
                <a:defRPr/>
              </a:pPr>
              <a:t>‹#›</a:t>
            </a:fld>
            <a:endParaRPr lang="en-US"/>
          </a:p>
        </p:txBody>
      </p:sp>
    </p:spTree>
    <p:extLst>
      <p:ext uri="{BB962C8B-B14F-4D97-AF65-F5344CB8AC3E}">
        <p14:creationId xmlns:p14="http://schemas.microsoft.com/office/powerpoint/2010/main" val="8523074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jpe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Footer Placeholder 4"/>
          <p:cNvSpPr>
            <a:spLocks noGrp="1"/>
          </p:cNvSpPr>
          <p:nvPr>
            <p:ph type="ftr" sz="quarter" idx="10"/>
          </p:nvPr>
        </p:nvSpPr>
        <p:spPr>
          <a:xfrm>
            <a:off x="2925763" y="6497638"/>
            <a:ext cx="3278187" cy="365125"/>
          </a:xfrm>
          <a:prstGeom prst="rect">
            <a:avLst/>
          </a:prstGeom>
        </p:spPr>
        <p:txBody>
          <a:bodyPr/>
          <a:lstStyle>
            <a:lvl1pPr>
              <a:defRPr/>
            </a:lvl1pPr>
          </a:lstStyle>
          <a:p>
            <a:pPr>
              <a:defRPr/>
            </a:pPr>
            <a:r>
              <a:rPr lang="en-US"/>
              <a:t>Copyright © 2013 Symphony Teleca Corp. All rights reserved.  CONFIDENTIAL AND PROPRIETARY </a:t>
            </a:r>
          </a:p>
          <a:p>
            <a:pPr>
              <a:defRPr/>
            </a:pPr>
            <a:endParaRPr lang="en-US"/>
          </a:p>
        </p:txBody>
      </p:sp>
      <p:sp>
        <p:nvSpPr>
          <p:cNvPr id="5" name="Slide Number Placeholder 5"/>
          <p:cNvSpPr>
            <a:spLocks noGrp="1"/>
          </p:cNvSpPr>
          <p:nvPr>
            <p:ph type="sldNum" sz="quarter" idx="11"/>
          </p:nvPr>
        </p:nvSpPr>
        <p:spPr>
          <a:xfrm>
            <a:off x="6770688" y="6448425"/>
            <a:ext cx="2133600" cy="365125"/>
          </a:xfrm>
          <a:prstGeom prst="rect">
            <a:avLst/>
          </a:prstGeom>
        </p:spPr>
        <p:txBody>
          <a:bodyPr/>
          <a:lstStyle>
            <a:lvl1pPr>
              <a:defRPr/>
            </a:lvl1pPr>
          </a:lstStyle>
          <a:p>
            <a:pPr>
              <a:defRPr/>
            </a:pPr>
            <a:fld id="{ECF1FBEC-3657-4A35-BC48-9E5CEAA7C208}" type="slidenum">
              <a:rPr lang="en-US"/>
              <a:pPr>
                <a:defRPr/>
              </a:pPr>
              <a:t>‹#›</a:t>
            </a:fld>
            <a:endParaRPr lang="en-US" dirty="0"/>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1638101"/>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609600" y="1628775"/>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204839"/>
            <a:ext cx="381642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29" y="1389747"/>
            <a:ext cx="8229600" cy="4525963"/>
          </a:xfrm>
          <a:prstGeom prst="rect">
            <a:avLst/>
          </a:prstGeom>
        </p:spPr>
        <p:txBody>
          <a:bodyPr/>
          <a:lstStyle>
            <a:lvl1pPr marL="268288" indent="-268288">
              <a:defRPr sz="2400">
                <a:solidFill>
                  <a:srgbClr val="00415E"/>
                </a:solidFill>
              </a:defRPr>
            </a:lvl1pPr>
            <a:lvl2pPr marL="719138" indent="-261938">
              <a:defRPr sz="2000">
                <a:solidFill>
                  <a:srgbClr val="00415E"/>
                </a:solidFill>
              </a:defRPr>
            </a:lvl2pPr>
            <a:lvl3pPr marL="1074738" indent="-160338">
              <a:defRPr sz="1800">
                <a:solidFill>
                  <a:srgbClr val="00415E"/>
                </a:solidFill>
              </a:defRPr>
            </a:lvl3pPr>
            <a:lvl4pPr marL="1524000" indent="-152400">
              <a:defRPr sz="1600">
                <a:solidFill>
                  <a:srgbClr val="00415E"/>
                </a:solidFill>
              </a:defRPr>
            </a:lvl4pPr>
            <a:lvl5pPr marL="1973263" indent="-144463">
              <a:defRPr sz="1600">
                <a:solidFill>
                  <a:srgbClr val="00415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ctrTitle"/>
          </p:nvPr>
        </p:nvSpPr>
        <p:spPr>
          <a:xfrm>
            <a:off x="424543" y="417739"/>
            <a:ext cx="8588828" cy="1004661"/>
          </a:xfrm>
          <a:prstGeom prst="rect">
            <a:avLst/>
          </a:prstGeom>
        </p:spPr>
        <p:txBody>
          <a:bodyPr/>
          <a:lstStyle>
            <a:lvl1pPr algn="l">
              <a:defRPr sz="3200">
                <a:solidFill>
                  <a:srgbClr val="00415E"/>
                </a:solidFill>
              </a:defRPr>
            </a:lvl1pPr>
          </a:lstStyle>
          <a:p>
            <a:r>
              <a:rPr lang="en-US" dirty="0" smtClean="0"/>
              <a:t>Click to edit Master title style</a:t>
            </a:r>
            <a:endParaRPr lang="en-US" dirty="0"/>
          </a:p>
        </p:txBody>
      </p:sp>
      <p:sp>
        <p:nvSpPr>
          <p:cNvPr id="4" name="Footer Placeholder 3"/>
          <p:cNvSpPr>
            <a:spLocks noGrp="1"/>
          </p:cNvSpPr>
          <p:nvPr userDrawn="1">
            <p:ph type="ftr" sz="quarter" idx="10"/>
          </p:nvPr>
        </p:nvSpPr>
        <p:spPr/>
        <p:txBody>
          <a:bodyPr/>
          <a:lstStyle>
            <a:lvl1pPr>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5" name="Slide Number Placeholder 4"/>
          <p:cNvSpPr>
            <a:spLocks noGrp="1"/>
          </p:cNvSpPr>
          <p:nvPr>
            <p:ph type="sldNum" sz="quarter" idx="11"/>
          </p:nvPr>
        </p:nvSpPr>
        <p:spPr/>
        <p:txBody>
          <a:bodyPr/>
          <a:lstStyle>
            <a:lvl1pPr>
              <a:defRPr/>
            </a:lvl1pPr>
          </a:lstStyle>
          <a:p>
            <a:pPr>
              <a:defRPr/>
            </a:pPr>
            <a:fld id="{1DBB8673-4E5C-40F6-BD19-EC0A52849040}"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3</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4</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2</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cstate="print"/>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a:prstGeom prst="rect">
            <a:avLst/>
          </a:prstGeo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a:prstGeom prst="rect">
            <a:avLst/>
          </a:prstGeom>
        </p:spPr>
        <p:txBody>
          <a:bodyPr/>
          <a:lstStyle>
            <a:lvl1pPr>
              <a:defRPr sz="1800"/>
            </a:lvl1pPr>
            <a:lvl2pPr>
              <a:defRPr sz="1400"/>
            </a:lvl2pPr>
          </a:lstStyle>
          <a:p>
            <a:pPr lvl="0"/>
            <a:r>
              <a:rPr lang="en-US" dirty="0" smtClean="0"/>
              <a:t>Click to edit Master text styles</a:t>
            </a:r>
          </a:p>
          <a:p>
            <a:pPr lvl="1"/>
            <a:r>
              <a:rPr lang="en-US" dirty="0" smtClean="0"/>
              <a:t>Second level</a:t>
            </a:r>
          </a:p>
        </p:txBody>
      </p:sp>
      <p:sp>
        <p:nvSpPr>
          <p:cNvPr id="5" name="Date Placeholder 4"/>
          <p:cNvSpPr>
            <a:spLocks noGrp="1" noChangeArrowheads="1"/>
          </p:cNvSpPr>
          <p:nvPr>
            <p:ph type="dt" sz="half" idx="10"/>
          </p:nvPr>
        </p:nvSpPr>
        <p:spPr>
          <a:xfrm>
            <a:off x="6156325" y="6021388"/>
            <a:ext cx="801688" cy="47625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7092950" y="6021388"/>
            <a:ext cx="800100" cy="476250"/>
          </a:xfrm>
          <a:prstGeom prst="rect">
            <a:avLst/>
          </a:prstGeo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027988" y="6021388"/>
            <a:ext cx="658812" cy="476250"/>
          </a:xfrm>
          <a:prstGeom prst="rect">
            <a:avLst/>
          </a:prstGeom>
        </p:spPr>
        <p:txBody>
          <a:bodyPr/>
          <a:lstStyle>
            <a:lvl1pPr>
              <a:defRPr/>
            </a:lvl1pPr>
          </a:lstStyle>
          <a:p>
            <a:pPr>
              <a:defRPr/>
            </a:pPr>
            <a:fld id="{CC29AAD5-0408-4767-8A1D-CFA537058731}" type="slidenum">
              <a:rPr lang="en-US"/>
              <a:pPr>
                <a:defRPr/>
              </a:pPr>
              <a:t>‹#›</a:t>
            </a:fld>
            <a:endParaRPr lang="en-US"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p:txBody>
          <a:bodyPr/>
          <a:lstStyle/>
          <a:p>
            <a:pPr>
              <a:defRPr/>
            </a:pPr>
            <a:fld id="{0849703B-86ED-4792-A57B-5790DBD94E29}" type="slidenum">
              <a:rPr lang="en-US" smtClean="0"/>
              <a:pPr>
                <a:defRPr/>
              </a:pPr>
              <a:t>‹#›</a:t>
            </a:fld>
            <a:endParaRPr lang="en-US" dirty="0"/>
          </a:p>
        </p:txBody>
      </p:sp>
      <p:pic>
        <p:nvPicPr>
          <p:cNvPr id="5" name="Picture 4" descr="14.jpg"/>
          <p:cNvPicPr>
            <a:picLocks noChangeAspect="1"/>
          </p:cNvPicPr>
          <p:nvPr userDrawn="1"/>
        </p:nvPicPr>
        <p:blipFill>
          <a:blip r:embed="rId2" cstate="email"/>
          <a:stretch>
            <a:fillRect/>
          </a:stretch>
        </p:blipFill>
        <p:spPr>
          <a:xfrm>
            <a:off x="3166" y="0"/>
            <a:ext cx="9137668" cy="6858000"/>
          </a:xfrm>
          <a:prstGeom prst="rect">
            <a:avLst/>
          </a:prstGeom>
        </p:spPr>
      </p:pic>
      <p:pic>
        <p:nvPicPr>
          <p:cNvPr id="6" name="Picture 6"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7" name="Footer Placeholder 3"/>
          <p:cNvSpPr txBox="1">
            <a:spLocks/>
          </p:cNvSpPr>
          <p:nvPr userDrawn="1"/>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smtClean="0">
                <a:ln>
                  <a:noFill/>
                </a:ln>
                <a:solidFill>
                  <a:schemeClr val="tx1">
                    <a:lumMod val="65000"/>
                    <a:lumOff val="35000"/>
                  </a:schemeClr>
                </a:solidFill>
                <a:effectLst/>
                <a:uLnTx/>
                <a:uFillTx/>
                <a:latin typeface="+mn-lt"/>
                <a:ea typeface="+mn-ea"/>
                <a:cs typeface="+mn-cs"/>
              </a:rPr>
              <a:t>Copyright © 2012 Symphony Teleca Corp. All rights reserved.  CONFIDENTIAL AND PROPRIETARY </a:t>
            </a:r>
            <a:endParaRPr kumimoji="0" lang="en-US" sz="6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 name="Slide Number Placeholder 4"/>
          <p:cNvSpPr txBox="1">
            <a:spLocks/>
          </p:cNvSpPr>
          <p:nvPr userDrawn="1"/>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70DAFF85-DD02-46D3-A120-D438D47D9C74}" type="slidenum">
              <a:rPr kumimoji="0" lang="en-US" sz="700" b="0" i="0" u="none" strike="noStrike" kern="1200" cap="none" spc="0" normalizeH="0" baseline="0" noProof="0" smtClean="0">
                <a:ln>
                  <a:noFill/>
                </a:ln>
                <a:solidFill>
                  <a:schemeClr val="tx1">
                    <a:lumMod val="65000"/>
                    <a:lumOff val="3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sp>
        <p:nvSpPr>
          <p:cNvPr id="9" name="Title 1"/>
          <p:cNvSpPr txBox="1">
            <a:spLocks/>
          </p:cNvSpPr>
          <p:nvPr userDrawn="1"/>
        </p:nvSpPr>
        <p:spPr>
          <a:xfrm>
            <a:off x="0" y="2924175"/>
            <a:ext cx="9144000" cy="952500"/>
          </a:xfrm>
          <a:prstGeom prst="rect">
            <a:avLst/>
          </a:prstGeom>
          <a:solidFill>
            <a:schemeClr val="bg1">
              <a:alpha val="59000"/>
            </a:schemeClr>
          </a:solidFill>
        </p:spPr>
        <p:txBody>
          <a:bodyPr anchor="ctr"/>
          <a:lstStyle>
            <a:lvl1pPr>
              <a:defRPr sz="3200">
                <a:solidFill>
                  <a:srgbClr val="00415E"/>
                </a:solidFill>
              </a:defRPr>
            </a:lvl1pPr>
          </a:lstStyle>
          <a:p>
            <a:pPr algn="ctr" eaLnBrk="0" hangingPunct="0">
              <a:defRPr/>
            </a:pPr>
            <a:endParaRPr lang="en-US" dirty="0">
              <a:latin typeface="+mj-lt"/>
              <a:ea typeface="+mj-ea"/>
              <a:cs typeface="+mj-cs"/>
            </a:endParaRPr>
          </a:p>
        </p:txBody>
      </p:sp>
      <p:sp>
        <p:nvSpPr>
          <p:cNvPr id="10" name="Text Placeholder 9"/>
          <p:cNvSpPr>
            <a:spLocks noGrp="1"/>
          </p:cNvSpPr>
          <p:nvPr>
            <p:ph type="body" sz="quarter" idx="12"/>
          </p:nvPr>
        </p:nvSpPr>
        <p:spPr>
          <a:xfrm>
            <a:off x="180976" y="3124200"/>
            <a:ext cx="8801100" cy="495300"/>
          </a:xfrm>
          <a:prstGeom prst="rect">
            <a:avLst/>
          </a:prstGeom>
        </p:spPr>
        <p:txBody>
          <a:bodyPr/>
          <a:lstStyle>
            <a:lvl1pPr algn="ctr">
              <a:buNone/>
              <a:defRPr sz="3200">
                <a:solidFill>
                  <a:srgbClr val="00415E"/>
                </a:solidFill>
              </a:defRPr>
            </a:lvl1pPr>
          </a:lstStyle>
          <a:p>
            <a:pPr lvl="0"/>
            <a:r>
              <a:rPr lang="en-US" dirty="0" smtClean="0"/>
              <a:t>Click to edit Master text styles</a:t>
            </a:r>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4</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itle 1"/>
          <p:cNvSpPr>
            <a:spLocks noGrp="1"/>
          </p:cNvSpPr>
          <p:nvPr>
            <p:ph type="ctrTitle"/>
          </p:nvPr>
        </p:nvSpPr>
        <p:spPr>
          <a:xfrm>
            <a:off x="424543" y="417739"/>
            <a:ext cx="8588828" cy="1004661"/>
          </a:xfrm>
          <a:prstGeom prst="rect">
            <a:avLst/>
          </a:prstGeom>
        </p:spPr>
        <p:txBody>
          <a:bodyPr/>
          <a:lstStyle>
            <a:lvl1pPr algn="l">
              <a:defRPr sz="3200">
                <a:solidFill>
                  <a:srgbClr val="00415E"/>
                </a:solidFill>
              </a:defRPr>
            </a:lvl1pPr>
          </a:lstStyle>
          <a:p>
            <a:r>
              <a:rPr lang="en-US" dirty="0" smtClean="0"/>
              <a:t>Click to edit Master title style</a:t>
            </a:r>
            <a:endParaRPr lang="en-US" dirty="0"/>
          </a:p>
        </p:txBody>
      </p:sp>
      <p:sp>
        <p:nvSpPr>
          <p:cNvPr id="3" name="Footer Placeholder 3"/>
          <p:cNvSpPr>
            <a:spLocks noGrp="1"/>
          </p:cNvSpPr>
          <p:nvPr userDrawn="1">
            <p:ph type="ftr" sz="quarter" idx="10"/>
          </p:nvPr>
        </p:nvSpPr>
        <p:spPr/>
        <p:txBody>
          <a:bodyPr/>
          <a:lstStyle>
            <a:lvl1pPr>
              <a:defRPr/>
            </a:lvl1pPr>
          </a:lstStyle>
          <a:p>
            <a:pPr>
              <a:defRPr/>
            </a:pPr>
            <a:r>
              <a:rPr lang="en-US"/>
              <a:t>Copyright © 2012 Symphony Teleca Corp. All rights reserved.  CONFIDENTIAL AND PROPRIETARY </a:t>
            </a:r>
          </a:p>
        </p:txBody>
      </p:sp>
      <p:sp>
        <p:nvSpPr>
          <p:cNvPr id="4" name="Slide Number Placeholder 4"/>
          <p:cNvSpPr>
            <a:spLocks noGrp="1"/>
          </p:cNvSpPr>
          <p:nvPr>
            <p:ph type="sldNum" sz="quarter" idx="11"/>
          </p:nvPr>
        </p:nvSpPr>
        <p:spPr/>
        <p:txBody>
          <a:bodyPr/>
          <a:lstStyle>
            <a:lvl1pPr>
              <a:defRPr/>
            </a:lvl1pPr>
          </a:lstStyle>
          <a:p>
            <a:pPr>
              <a:defRPr/>
            </a:pPr>
            <a:fld id="{3E032CD3-DF33-4C4B-A08E-8F029BCC605B}" type="slidenum">
              <a:rPr lang="en-US"/>
              <a:pPr>
                <a:defRPr/>
              </a:pPr>
              <a:t>‹#›</a:t>
            </a:fld>
            <a:endParaRPr lang="en-US" dirty="0"/>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4</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2102644"/>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1340768"/>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29" y="1389747"/>
            <a:ext cx="8229600" cy="4525963"/>
          </a:xfrm>
          <a:prstGeom prst="rect">
            <a:avLst/>
          </a:prstGeom>
        </p:spPr>
        <p:txBody>
          <a:bodyPr/>
          <a:lstStyle>
            <a:lvl1pPr marL="268288" indent="-268288">
              <a:defRPr sz="2400">
                <a:solidFill>
                  <a:srgbClr val="00415E"/>
                </a:solidFill>
              </a:defRPr>
            </a:lvl1pPr>
            <a:lvl2pPr marL="719138" indent="-261938">
              <a:defRPr sz="2000">
                <a:solidFill>
                  <a:srgbClr val="00415E"/>
                </a:solidFill>
              </a:defRPr>
            </a:lvl2pPr>
            <a:lvl3pPr marL="1074738" indent="-160338">
              <a:defRPr sz="1800">
                <a:solidFill>
                  <a:srgbClr val="00415E"/>
                </a:solidFill>
              </a:defRPr>
            </a:lvl3pPr>
            <a:lvl4pPr marL="1524000" indent="-152400">
              <a:defRPr sz="1600">
                <a:solidFill>
                  <a:srgbClr val="00415E"/>
                </a:solidFill>
              </a:defRPr>
            </a:lvl4pPr>
            <a:lvl5pPr marL="1973263" indent="-144463">
              <a:defRPr sz="1600">
                <a:solidFill>
                  <a:srgbClr val="00415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ctrTitle"/>
          </p:nvPr>
        </p:nvSpPr>
        <p:spPr>
          <a:xfrm>
            <a:off x="424543" y="417739"/>
            <a:ext cx="8588828" cy="1004661"/>
          </a:xfrm>
          <a:prstGeom prst="rect">
            <a:avLst/>
          </a:prstGeom>
        </p:spPr>
        <p:txBody>
          <a:bodyPr/>
          <a:lstStyle>
            <a:lvl1pPr algn="l">
              <a:defRPr sz="3200">
                <a:solidFill>
                  <a:srgbClr val="00415E"/>
                </a:solidFill>
              </a:defRPr>
            </a:lvl1pPr>
          </a:lstStyle>
          <a:p>
            <a:r>
              <a:rPr lang="en-US" dirty="0" smtClean="0"/>
              <a:t>Click to edit Master title style</a:t>
            </a:r>
            <a:endParaRPr lang="en-US" dirty="0"/>
          </a:p>
        </p:txBody>
      </p:sp>
      <p:sp>
        <p:nvSpPr>
          <p:cNvPr id="4" name="Footer Placeholder 3"/>
          <p:cNvSpPr>
            <a:spLocks noGrp="1"/>
          </p:cNvSpPr>
          <p:nvPr userDrawn="1">
            <p:ph type="ftr" sz="quarter" idx="10"/>
          </p:nvPr>
        </p:nvSpPr>
        <p:spPr/>
        <p:txBody>
          <a:bodyPr/>
          <a:lstStyle>
            <a:lvl1pPr>
              <a:defRPr/>
            </a:lvl1pPr>
          </a:lstStyle>
          <a:p>
            <a:pPr>
              <a:defRPr/>
            </a:pPr>
            <a:r>
              <a:rPr lang="en-US"/>
              <a:t>Copyright © 2012 Symphony Teleca Corp. All rights reserved.  CONFIDENTIAL AND PROPRIETARY </a:t>
            </a:r>
          </a:p>
        </p:txBody>
      </p:sp>
      <p:sp>
        <p:nvSpPr>
          <p:cNvPr id="5" name="Slide Number Placeholder 4"/>
          <p:cNvSpPr>
            <a:spLocks noGrp="1"/>
          </p:cNvSpPr>
          <p:nvPr>
            <p:ph type="sldNum" sz="quarter" idx="11"/>
          </p:nvPr>
        </p:nvSpPr>
        <p:spPr/>
        <p:txBody>
          <a:bodyPr/>
          <a:lstStyle>
            <a:lvl1pPr>
              <a:defRPr/>
            </a:lvl1pPr>
          </a:lstStyle>
          <a:p>
            <a:pPr>
              <a:defRPr/>
            </a:pPr>
            <a:fld id="{1DBB8673-4E5C-40F6-BD19-EC0A52849040}" type="slidenum">
              <a:rPr lang="en-US"/>
              <a:pPr>
                <a:defRPr/>
              </a:pPr>
              <a:t>‹#›</a:t>
            </a:fld>
            <a:endParaRPr lang="en-US" dirty="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864" y="1235893"/>
            <a:ext cx="8229600" cy="504056"/>
          </a:xfrm>
          <a:prstGeom prst="rect">
            <a:avLst/>
          </a:prstGeo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8864" y="1811957"/>
            <a:ext cx="4038600" cy="1545035"/>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11957"/>
            <a:ext cx="4038600" cy="1545035"/>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1340768"/>
            <a:ext cx="3008313" cy="63752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412776"/>
            <a:ext cx="5111750" cy="2736304"/>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050305"/>
            <a:ext cx="3008313" cy="20987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1638101"/>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609600" y="1628775"/>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204839"/>
            <a:ext cx="381642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4</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4976" y="1301979"/>
            <a:ext cx="4137023" cy="467858"/>
          </a:xfrm>
          <a:prstGeom prst="rect">
            <a:avLst/>
          </a:prstGeom>
        </p:spPr>
        <p:txBody>
          <a:bodyPr anchor="b"/>
          <a:lstStyle>
            <a:lvl1pPr marL="0" indent="0">
              <a:buNone/>
              <a:defRPr sz="1800" b="1">
                <a:solidFill>
                  <a:srgbClr val="0041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Title 1"/>
          <p:cNvSpPr>
            <a:spLocks noGrp="1"/>
          </p:cNvSpPr>
          <p:nvPr>
            <p:ph type="ctrTitle"/>
          </p:nvPr>
        </p:nvSpPr>
        <p:spPr>
          <a:xfrm>
            <a:off x="424543" y="417739"/>
            <a:ext cx="8588828" cy="1004661"/>
          </a:xfrm>
          <a:prstGeom prst="rect">
            <a:avLst/>
          </a:prstGeom>
        </p:spPr>
        <p:txBody>
          <a:bodyPr/>
          <a:lstStyle>
            <a:lvl1pPr algn="l">
              <a:defRPr sz="3200">
                <a:solidFill>
                  <a:srgbClr val="00415E"/>
                </a:solidFill>
              </a:defRPr>
            </a:lvl1pPr>
          </a:lstStyle>
          <a:p>
            <a:r>
              <a:rPr lang="en-US" dirty="0" smtClean="0"/>
              <a:t>Click to edit Master title style</a:t>
            </a:r>
            <a:endParaRPr lang="en-US" dirty="0"/>
          </a:p>
        </p:txBody>
      </p:sp>
      <p:sp>
        <p:nvSpPr>
          <p:cNvPr id="13" name="Content Placeholder 2"/>
          <p:cNvSpPr>
            <a:spLocks noGrp="1"/>
          </p:cNvSpPr>
          <p:nvPr>
            <p:ph idx="12"/>
          </p:nvPr>
        </p:nvSpPr>
        <p:spPr>
          <a:xfrm>
            <a:off x="427719" y="1845809"/>
            <a:ext cx="4122509" cy="4359048"/>
          </a:xfrm>
          <a:prstGeom prst="rect">
            <a:avLst/>
          </a:prstGeom>
        </p:spPr>
        <p:txBody>
          <a:bodyPr/>
          <a:lstStyle>
            <a:lvl1pPr marL="268288" indent="-268288">
              <a:defRPr sz="1800">
                <a:solidFill>
                  <a:srgbClr val="00415E"/>
                </a:solidFill>
              </a:defRPr>
            </a:lvl1pPr>
            <a:lvl2pPr marL="719138" indent="-261938">
              <a:defRPr sz="1600">
                <a:solidFill>
                  <a:srgbClr val="00415E"/>
                </a:solidFill>
              </a:defRPr>
            </a:lvl2pPr>
            <a:lvl3pPr marL="1074738" indent="-160338">
              <a:defRPr sz="1400">
                <a:solidFill>
                  <a:srgbClr val="00415E"/>
                </a:solidFill>
              </a:defRPr>
            </a:lvl3pPr>
            <a:lvl4pPr marL="1524000" indent="-152400">
              <a:defRPr sz="1200">
                <a:solidFill>
                  <a:srgbClr val="00415E"/>
                </a:solidFill>
              </a:defRPr>
            </a:lvl4pPr>
            <a:lvl5pPr marL="1973263" indent="-144463">
              <a:defRPr sz="1200">
                <a:solidFill>
                  <a:srgbClr val="00415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ext Placeholder 2"/>
          <p:cNvSpPr>
            <a:spLocks noGrp="1"/>
          </p:cNvSpPr>
          <p:nvPr>
            <p:ph type="body" idx="13"/>
          </p:nvPr>
        </p:nvSpPr>
        <p:spPr>
          <a:xfrm>
            <a:off x="4579257" y="1301979"/>
            <a:ext cx="4137023" cy="467858"/>
          </a:xfrm>
          <a:prstGeom prst="rect">
            <a:avLst/>
          </a:prstGeom>
        </p:spPr>
        <p:txBody>
          <a:bodyPr anchor="b"/>
          <a:lstStyle>
            <a:lvl1pPr marL="0" indent="0">
              <a:buNone/>
              <a:defRPr sz="1800" b="1">
                <a:solidFill>
                  <a:srgbClr val="0041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7" name="Content Placeholder 2"/>
          <p:cNvSpPr>
            <a:spLocks noGrp="1"/>
          </p:cNvSpPr>
          <p:nvPr>
            <p:ph idx="14"/>
          </p:nvPr>
        </p:nvSpPr>
        <p:spPr>
          <a:xfrm>
            <a:off x="4572000" y="1845809"/>
            <a:ext cx="4122509" cy="4359048"/>
          </a:xfrm>
          <a:prstGeom prst="rect">
            <a:avLst/>
          </a:prstGeom>
        </p:spPr>
        <p:txBody>
          <a:bodyPr/>
          <a:lstStyle>
            <a:lvl1pPr marL="268288" indent="-268288">
              <a:defRPr sz="1800">
                <a:solidFill>
                  <a:srgbClr val="00415E"/>
                </a:solidFill>
              </a:defRPr>
            </a:lvl1pPr>
            <a:lvl2pPr marL="719138" indent="-261938">
              <a:defRPr sz="1600">
                <a:solidFill>
                  <a:srgbClr val="00415E"/>
                </a:solidFill>
              </a:defRPr>
            </a:lvl2pPr>
            <a:lvl3pPr marL="1074738" indent="-160338">
              <a:defRPr sz="1400">
                <a:solidFill>
                  <a:srgbClr val="00415E"/>
                </a:solidFill>
              </a:defRPr>
            </a:lvl3pPr>
            <a:lvl4pPr marL="1524000" indent="-152400">
              <a:defRPr sz="1200">
                <a:solidFill>
                  <a:srgbClr val="00415E"/>
                </a:solidFill>
              </a:defRPr>
            </a:lvl4pPr>
            <a:lvl5pPr marL="1973263" indent="-144463">
              <a:defRPr sz="1200">
                <a:solidFill>
                  <a:srgbClr val="00415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Footer Placeholder 3"/>
          <p:cNvSpPr>
            <a:spLocks noGrp="1"/>
          </p:cNvSpPr>
          <p:nvPr userDrawn="1">
            <p:ph type="ftr" sz="quarter" idx="15"/>
          </p:nvPr>
        </p:nvSpPr>
        <p:spPr/>
        <p:txBody>
          <a:bodyPr/>
          <a:lstStyle>
            <a:lvl1pPr>
              <a:defRPr/>
            </a:lvl1pPr>
          </a:lstStyle>
          <a:p>
            <a:pPr>
              <a:defRPr/>
            </a:pPr>
            <a:r>
              <a:rPr lang="en-US"/>
              <a:t>Copyright © 2012 Symphony Teleca Corp. All rights reserved.  CONFIDENTIAL AND PROPRIETARY </a:t>
            </a:r>
          </a:p>
        </p:txBody>
      </p:sp>
      <p:sp>
        <p:nvSpPr>
          <p:cNvPr id="8" name="Slide Number Placeholder 4"/>
          <p:cNvSpPr>
            <a:spLocks noGrp="1"/>
          </p:cNvSpPr>
          <p:nvPr>
            <p:ph type="sldNum" sz="quarter" idx="16"/>
          </p:nvPr>
        </p:nvSpPr>
        <p:spPr/>
        <p:txBody>
          <a:bodyPr/>
          <a:lstStyle>
            <a:lvl1pPr>
              <a:defRPr/>
            </a:lvl1pPr>
          </a:lstStyle>
          <a:p>
            <a:pPr>
              <a:defRPr/>
            </a:pPr>
            <a:fld id="{18DEBCDE-84A4-48B3-AC88-9473C04F8191}" type="slidenum">
              <a:rPr lang="en-US"/>
              <a:pPr>
                <a:defRPr/>
              </a:pPr>
              <a:t>‹#›</a:t>
            </a:fld>
            <a:endParaRPr lang="en-US" dirty="0"/>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4</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7" name="Picture 6" descr="1.jpg"/>
          <p:cNvPicPr>
            <a:picLocks noChangeAspect="1"/>
          </p:cNvPicPr>
          <p:nvPr userDrawn="1"/>
        </p:nvPicPr>
        <p:blipFill>
          <a:blip r:embed="rId2" cstate="email"/>
          <a:stretch>
            <a:fillRect/>
          </a:stretch>
        </p:blipFill>
        <p:spPr>
          <a:xfrm>
            <a:off x="3166" y="0"/>
            <a:ext cx="9137668" cy="6858000"/>
          </a:xfrm>
          <a:prstGeom prst="rect">
            <a:avLst/>
          </a:prstGeom>
        </p:spPr>
      </p:pic>
      <p:sp>
        <p:nvSpPr>
          <p:cNvPr id="3" name="Footer Placeholder 2"/>
          <p:cNvSpPr>
            <a:spLocks noGrp="1"/>
          </p:cNvSpPr>
          <p:nvPr>
            <p:ph type="ftr" sz="quarter" idx="10"/>
          </p:nvPr>
        </p:nvSpPr>
        <p:spPr>
          <a:xfrm>
            <a:off x="2940050" y="6376988"/>
            <a:ext cx="3295650" cy="365125"/>
          </a:xfrm>
          <a:prstGeom prst="rect">
            <a:avLst/>
          </a:prstGeom>
        </p:spPr>
        <p:txBody>
          <a:bodyPr/>
          <a:lstStyle/>
          <a:p>
            <a:pPr>
              <a:defRPr/>
            </a:pPr>
            <a:r>
              <a:rPr lang="en-US" smtClean="0"/>
              <a:t>Copyright © 2012 Symphony Teleca Corp. All rights reserved.  CONFIDENTIAL AND PROPRIETARY </a:t>
            </a:r>
            <a:endParaRPr lang="en-US"/>
          </a:p>
        </p:txBody>
      </p:sp>
      <p:sp>
        <p:nvSpPr>
          <p:cNvPr id="4" name="Slide Number Placeholder 3"/>
          <p:cNvSpPr>
            <a:spLocks noGrp="1"/>
          </p:cNvSpPr>
          <p:nvPr>
            <p:ph type="sldNum" sz="quarter" idx="11"/>
          </p:nvPr>
        </p:nvSpPr>
        <p:spPr>
          <a:xfrm>
            <a:off x="8640763" y="6443663"/>
            <a:ext cx="376237" cy="365125"/>
          </a:xfrm>
          <a:prstGeom prst="rect">
            <a:avLst/>
          </a:prstGeom>
        </p:spPr>
        <p:txBody>
          <a:bodyPr/>
          <a:lstStyle/>
          <a:p>
            <a:pPr>
              <a:defRPr/>
            </a:pPr>
            <a:fld id="{0849703B-86ED-4792-A57B-5790DBD94E29}" type="slidenum">
              <a:rPr lang="en-US" smtClean="0"/>
              <a:pPr>
                <a:defRPr/>
              </a:pPr>
              <a:t>‹#›</a:t>
            </a:fld>
            <a:endParaRPr lang="en-US" dirty="0"/>
          </a:p>
        </p:txBody>
      </p:sp>
      <p:sp>
        <p:nvSpPr>
          <p:cNvPr id="5" name="Title 1"/>
          <p:cNvSpPr txBox="1">
            <a:spLocks/>
          </p:cNvSpPr>
          <p:nvPr userDrawn="1"/>
        </p:nvSpPr>
        <p:spPr>
          <a:xfrm>
            <a:off x="536575" y="3581400"/>
            <a:ext cx="7835900" cy="1019175"/>
          </a:xfrm>
          <a:prstGeom prst="rect">
            <a:avLst/>
          </a:prstGeom>
          <a:solidFill>
            <a:srgbClr val="00415E">
              <a:alpha val="60000"/>
            </a:srgbClr>
          </a:solidFill>
        </p:spPr>
        <p:txBody>
          <a:bodyPr lIns="365760" anchor="ctr">
            <a:normAutofit/>
          </a:bodyPr>
          <a:lstStyle>
            <a:lvl1pPr algn="l">
              <a:defRPr sz="3200">
                <a:solidFill>
                  <a:schemeClr val="bg1"/>
                </a:solidFill>
              </a:defRPr>
            </a:lvl1pPr>
          </a:lstStyle>
          <a:p>
            <a:pPr eaLnBrk="0" hangingPunct="0">
              <a:defRPr/>
            </a:pPr>
            <a:endParaRPr lang="en-US" dirty="0">
              <a:latin typeface="+mj-lt"/>
              <a:ea typeface="+mj-ea"/>
              <a:cs typeface="+mj-cs"/>
            </a:endParaRPr>
          </a:p>
        </p:txBody>
      </p:sp>
      <p:sp>
        <p:nvSpPr>
          <p:cNvPr id="6" name="Subtitle 2"/>
          <p:cNvSpPr txBox="1">
            <a:spLocks/>
          </p:cNvSpPr>
          <p:nvPr userDrawn="1"/>
        </p:nvSpPr>
        <p:spPr>
          <a:xfrm>
            <a:off x="536575" y="4648200"/>
            <a:ext cx="6400800" cy="581025"/>
          </a:xfrm>
          <a:prstGeom prst="rect">
            <a:avLst/>
          </a:prstGeom>
          <a:solidFill>
            <a:schemeClr val="bg1">
              <a:alpha val="60000"/>
            </a:schemeClr>
          </a:solidFill>
        </p:spPr>
        <p:txBody>
          <a:bodyPr lIns="365760" anchor="ctr">
            <a:normAutofit/>
          </a:bodyPr>
          <a:lstStyle>
            <a:lvl1pPr marL="0" indent="0" algn="l">
              <a:buNone/>
              <a:defRPr sz="2000">
                <a:solidFill>
                  <a:srgbClr val="00415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ct val="20000"/>
              </a:spcBef>
              <a:buFont typeface="Arial" charset="0"/>
              <a:buNone/>
              <a:defRPr/>
            </a:pPr>
            <a:endParaRPr lang="en-US" dirty="0">
              <a:latin typeface="+mn-lt"/>
            </a:endParaRPr>
          </a:p>
        </p:txBody>
      </p:sp>
      <p:sp>
        <p:nvSpPr>
          <p:cNvPr id="2" name="Title 1"/>
          <p:cNvSpPr>
            <a:spLocks noGrp="1"/>
          </p:cNvSpPr>
          <p:nvPr>
            <p:ph type="title"/>
          </p:nvPr>
        </p:nvSpPr>
        <p:spPr>
          <a:xfrm>
            <a:off x="714375" y="3798888"/>
            <a:ext cx="7658100" cy="801687"/>
          </a:xfrm>
          <a:prstGeom prst="rect">
            <a:avLst/>
          </a:prstGeom>
        </p:spPr>
        <p:txBody>
          <a:bodyPr/>
          <a:lstStyle>
            <a:lvl1pPr algn="l">
              <a:defRPr sz="3200">
                <a:solidFill>
                  <a:schemeClr val="bg1"/>
                </a:solidFill>
                <a:latin typeface="+mj-lt"/>
              </a:defRPr>
            </a:lvl1pPr>
          </a:lstStyle>
          <a:p>
            <a:r>
              <a:rPr lang="en-US" dirty="0" smtClean="0"/>
              <a:t>Click to edit Master title style</a:t>
            </a:r>
            <a:endParaRPr lang="en-US" dirty="0"/>
          </a:p>
        </p:txBody>
      </p:sp>
      <p:sp>
        <p:nvSpPr>
          <p:cNvPr id="10" name="Text Placeholder 9"/>
          <p:cNvSpPr>
            <a:spLocks noGrp="1"/>
          </p:cNvSpPr>
          <p:nvPr>
            <p:ph type="body" sz="quarter" idx="12"/>
          </p:nvPr>
        </p:nvSpPr>
        <p:spPr>
          <a:xfrm>
            <a:off x="727075" y="4733925"/>
            <a:ext cx="5210175" cy="495300"/>
          </a:xfrm>
          <a:prstGeom prst="rect">
            <a:avLst/>
          </a:prstGeom>
        </p:spPr>
        <p:txBody>
          <a:bodyPr/>
          <a:lstStyle>
            <a:lvl1pPr>
              <a:buNone/>
              <a:defRPr sz="2000">
                <a:solidFill>
                  <a:srgbClr val="00415E"/>
                </a:solidFill>
              </a:defRPr>
            </a:lvl1pPr>
          </a:lstStyle>
          <a:p>
            <a:pPr lvl="0"/>
            <a:r>
              <a:rPr lang="en-US" dirty="0" smtClean="0"/>
              <a:t>Click to edit Master text styles</a:t>
            </a:r>
            <a:endParaRPr lang="en-US" dirty="0"/>
          </a:p>
        </p:txBody>
      </p:sp>
      <p:pic>
        <p:nvPicPr>
          <p:cNvPr id="11"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1</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CAPTIVATING CONNECTED EXPERIENCES</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a:p>
            <a:r>
              <a:rPr lang="sv-SE" dirty="0" smtClean="0"/>
              <a:t>Date</a:t>
            </a:r>
          </a:p>
          <a:p>
            <a:r>
              <a:rPr lang="sv-SE" dirty="0" smtClean="0"/>
              <a:t>Name</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33350" y="2989263"/>
            <a:ext cx="8886825" cy="1143000"/>
          </a:xfrm>
          <a:prstGeom prst="rect">
            <a:avLst/>
          </a:prstGeom>
        </p:spPr>
        <p:txBody>
          <a:bodyPr/>
          <a:lstStyle>
            <a:lvl1pPr>
              <a:defRPr sz="4000">
                <a:solidFill>
                  <a:srgbClr val="00415E"/>
                </a:solidFill>
              </a:defRPr>
            </a:lvl1pPr>
          </a:lstStyle>
          <a:p>
            <a:r>
              <a:rPr lang="en-US" dirty="0" smtClean="0"/>
              <a:t>Click to edit Master title style</a:t>
            </a:r>
            <a:endParaRPr lang="en-US" dirty="0"/>
          </a:p>
        </p:txBody>
      </p:sp>
      <p:sp>
        <p:nvSpPr>
          <p:cNvPr id="3" name="Footer Placeholder 3"/>
          <p:cNvSpPr>
            <a:spLocks noGrp="1"/>
          </p:cNvSpPr>
          <p:nvPr userDrawn="1">
            <p:ph type="ftr" sz="quarter" idx="10"/>
          </p:nvPr>
        </p:nvSpPr>
        <p:spPr/>
        <p:txBody>
          <a:bodyPr/>
          <a:lstStyle>
            <a:lvl1pPr>
              <a:defRPr/>
            </a:lvl1pPr>
          </a:lstStyle>
          <a:p>
            <a:pPr>
              <a:defRPr/>
            </a:pPr>
            <a:r>
              <a:rPr lang="en-US"/>
              <a:t>Copyright © 2012 Symphony Teleca Corp. All rights reserved.  CONFIDENTIAL AND PROPRIETARY </a:t>
            </a:r>
          </a:p>
        </p:txBody>
      </p:sp>
      <p:sp>
        <p:nvSpPr>
          <p:cNvPr id="4" name="Slide Number Placeholder 4"/>
          <p:cNvSpPr>
            <a:spLocks noGrp="1"/>
          </p:cNvSpPr>
          <p:nvPr>
            <p:ph type="sldNum" sz="quarter" idx="11"/>
          </p:nvPr>
        </p:nvSpPr>
        <p:spPr/>
        <p:txBody>
          <a:bodyPr/>
          <a:lstStyle>
            <a:lvl1pPr>
              <a:defRPr/>
            </a:lvl1pPr>
          </a:lstStyle>
          <a:p>
            <a:pPr>
              <a:defRPr/>
            </a:pPr>
            <a:fld id="{F35FEE31-5C51-46B1-8CC0-73AD48A7B8EC}" type="slidenum">
              <a:rPr lang="en-US"/>
              <a:pPr>
                <a:defRPr/>
              </a:pPr>
              <a:t>‹#›</a:t>
            </a:fld>
            <a:endParaRPr lang="en-US" dirty="0"/>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3717032"/>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4293096"/>
            <a:ext cx="8229600" cy="161704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1268760"/>
            <a:ext cx="2746648" cy="604664"/>
          </a:xfrm>
          <a:prstGeom prst="rect">
            <a:avLst/>
          </a:prstGeom>
        </p:spPr>
        <p:txBody>
          <a:bodyPr/>
          <a:lstStyle>
            <a:lvl1pPr marL="0" indent="0" algn="l">
              <a:buNone/>
              <a:tabLst/>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3645024"/>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Content Placeholder 2"/>
          <p:cNvSpPr>
            <a:spLocks noGrp="1"/>
          </p:cNvSpPr>
          <p:nvPr>
            <p:ph sz="half" idx="13" hasCustomPrompt="1"/>
          </p:nvPr>
        </p:nvSpPr>
        <p:spPr>
          <a:xfrm>
            <a:off x="539552" y="1268760"/>
            <a:ext cx="2746648" cy="604664"/>
          </a:xfrm>
          <a:prstGeom prst="rect">
            <a:avLst/>
          </a:prstGeom>
        </p:spPr>
        <p:txBody>
          <a:bodyPr/>
          <a:lstStyle>
            <a:lvl1pPr marL="0" indent="0" algn="l">
              <a:buNone/>
              <a:tabLst/>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864" y="3573016"/>
            <a:ext cx="8229600" cy="504056"/>
          </a:xfrm>
          <a:prstGeom prst="rect">
            <a:avLst/>
          </a:prstGeo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8864" y="4149080"/>
            <a:ext cx="4038600" cy="1545035"/>
          </a:xfrm>
          <a:prstGeom prst="rect">
            <a:avLst/>
          </a:prstGeo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4149080"/>
            <a:ext cx="4038600" cy="1545035"/>
          </a:xfrm>
          <a:prstGeom prst="rect">
            <a:avLst/>
          </a:prstGeom>
        </p:spPr>
        <p:txBody>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2"/>
          <p:cNvSpPr>
            <a:spLocks noGrp="1"/>
          </p:cNvSpPr>
          <p:nvPr>
            <p:ph sz="half" idx="13" hasCustomPrompt="1"/>
          </p:nvPr>
        </p:nvSpPr>
        <p:spPr>
          <a:xfrm>
            <a:off x="539552" y="1268760"/>
            <a:ext cx="2746648" cy="604664"/>
          </a:xfrm>
          <a:prstGeom prst="rect">
            <a:avLst/>
          </a:prstGeom>
        </p:spPr>
        <p:txBody>
          <a:bodyPr/>
          <a:lstStyle>
            <a:lvl1pPr marL="0" indent="0" algn="l">
              <a:buNone/>
              <a:tabLst/>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3645024"/>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3717032"/>
            <a:ext cx="5111750" cy="2736304"/>
          </a:xfrm>
          <a:prstGeom prst="rect">
            <a:avLst/>
          </a:prstGeom>
        </p:spPr>
        <p:txBody>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4354561"/>
            <a:ext cx="3008313" cy="20987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2"/>
          <p:cNvSpPr>
            <a:spLocks noGrp="1"/>
          </p:cNvSpPr>
          <p:nvPr>
            <p:ph sz="half" idx="13" hasCustomPrompt="1"/>
          </p:nvPr>
        </p:nvSpPr>
        <p:spPr>
          <a:xfrm>
            <a:off x="539552" y="1268760"/>
            <a:ext cx="2746648" cy="604664"/>
          </a:xfrm>
          <a:prstGeom prst="rect">
            <a:avLst/>
          </a:prstGeom>
        </p:spPr>
        <p:txBody>
          <a:bodyPr/>
          <a:lstStyle>
            <a:lvl1pPr marL="0" indent="0" algn="l">
              <a:buNone/>
              <a:tabLst/>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3726358"/>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3717032"/>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4293096"/>
            <a:ext cx="381642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Content Placeholder 2"/>
          <p:cNvSpPr>
            <a:spLocks noGrp="1"/>
          </p:cNvSpPr>
          <p:nvPr>
            <p:ph sz="half" idx="13" hasCustomPrompt="1"/>
          </p:nvPr>
        </p:nvSpPr>
        <p:spPr>
          <a:xfrm>
            <a:off x="539552" y="1268760"/>
            <a:ext cx="2746648" cy="604664"/>
          </a:xfrm>
          <a:prstGeom prst="rect">
            <a:avLst/>
          </a:prstGeom>
        </p:spPr>
        <p:txBody>
          <a:bodyPr/>
          <a:lstStyle>
            <a:lvl1pPr marL="0" indent="0" algn="l">
              <a:buNone/>
              <a:tabLst/>
              <a:defRPr sz="24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3</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cstate="print"/>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a:prstGeom prst="rect">
            <a:avLst/>
          </a:prstGeo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a:prstGeom prst="rect">
            <a:avLst/>
          </a:prstGeom>
        </p:spPr>
        <p:txBody>
          <a:bodyPr/>
          <a:lstStyle>
            <a:lvl1pPr>
              <a:defRPr sz="1800"/>
            </a:lvl1pPr>
            <a:lvl2pPr>
              <a:defRPr sz="1400"/>
            </a:lvl2pPr>
          </a:lstStyle>
          <a:p>
            <a:pPr lvl="0"/>
            <a:r>
              <a:rPr lang="en-US" dirty="0" smtClean="0"/>
              <a:t>Click to edit Master text styles</a:t>
            </a:r>
          </a:p>
          <a:p>
            <a:pPr lvl="1"/>
            <a:r>
              <a:rPr lang="en-US" dirty="0" smtClean="0"/>
              <a:t>Second level</a:t>
            </a:r>
          </a:p>
        </p:txBody>
      </p:sp>
      <p:sp>
        <p:nvSpPr>
          <p:cNvPr id="5" name="Date Placeholder 4"/>
          <p:cNvSpPr>
            <a:spLocks noGrp="1" noChangeArrowheads="1"/>
          </p:cNvSpPr>
          <p:nvPr>
            <p:ph type="dt" sz="half" idx="10"/>
          </p:nvPr>
        </p:nvSpPr>
        <p:spPr>
          <a:xfrm>
            <a:off x="6156325" y="6021388"/>
            <a:ext cx="801688" cy="47625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7092950" y="6021388"/>
            <a:ext cx="800100" cy="476250"/>
          </a:xfrm>
          <a:prstGeom prst="rect">
            <a:avLst/>
          </a:prstGeo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027988" y="6021388"/>
            <a:ext cx="658812" cy="476250"/>
          </a:xfrm>
          <a:prstGeom prst="rect">
            <a:avLst/>
          </a:prstGeom>
        </p:spPr>
        <p:txBody>
          <a:bodyPr/>
          <a:lstStyle>
            <a:lvl1pPr>
              <a:defRPr/>
            </a:lvl1pPr>
          </a:lstStyle>
          <a:p>
            <a:pPr>
              <a:defRPr/>
            </a:pPr>
            <a:fld id="{CC29AAD5-0408-4767-8A1D-CFA537058731}" type="slidenum">
              <a:rPr lang="en-US"/>
              <a:pPr>
                <a:defRPr/>
              </a:pPr>
              <a:t>‹#›</a:t>
            </a:fld>
            <a:endParaRPr lang="en-US" dirty="0"/>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3</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cstate="print"/>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a:prstGeom prst="rect">
            <a:avLst/>
          </a:prstGeo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a:prstGeom prst="rect">
            <a:avLst/>
          </a:prstGeom>
        </p:spPr>
        <p:txBody>
          <a:bodyPr/>
          <a:lstStyle>
            <a:lvl1pPr>
              <a:defRPr sz="1800"/>
            </a:lvl1pPr>
            <a:lvl2pPr>
              <a:defRPr sz="1400"/>
            </a:lvl2pPr>
          </a:lstStyle>
          <a:p>
            <a:pPr lvl="0"/>
            <a:r>
              <a:rPr lang="en-US" dirty="0" smtClean="0"/>
              <a:t>Click to edit Master text styles</a:t>
            </a:r>
          </a:p>
          <a:p>
            <a:pPr lvl="1"/>
            <a:r>
              <a:rPr lang="en-US" dirty="0" smtClean="0"/>
              <a:t>Second level</a:t>
            </a:r>
          </a:p>
        </p:txBody>
      </p:sp>
      <p:sp>
        <p:nvSpPr>
          <p:cNvPr id="5" name="Date Placeholder 4"/>
          <p:cNvSpPr>
            <a:spLocks noGrp="1" noChangeArrowheads="1"/>
          </p:cNvSpPr>
          <p:nvPr>
            <p:ph type="dt" sz="half" idx="10"/>
          </p:nvPr>
        </p:nvSpPr>
        <p:spPr>
          <a:xfrm>
            <a:off x="6156325" y="6021388"/>
            <a:ext cx="801688" cy="47625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7092950" y="6021388"/>
            <a:ext cx="800100" cy="476250"/>
          </a:xfrm>
          <a:prstGeom prst="rect">
            <a:avLst/>
          </a:prstGeo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027988" y="6021388"/>
            <a:ext cx="658812" cy="476250"/>
          </a:xfrm>
          <a:prstGeom prst="rect">
            <a:avLst/>
          </a:prstGeom>
        </p:spPr>
        <p:txBody>
          <a:bodyPr/>
          <a:lstStyle>
            <a:lvl1pPr>
              <a:defRPr/>
            </a:lvl1pPr>
          </a:lstStyle>
          <a:p>
            <a:pPr>
              <a:defRPr/>
            </a:pPr>
            <a:fld id="{CC29AAD5-0408-4767-8A1D-CFA537058731}"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Footer Placeholder 3"/>
          <p:cNvSpPr>
            <a:spLocks noGrp="1"/>
          </p:cNvSpPr>
          <p:nvPr userDrawn="1">
            <p:ph type="ftr" sz="quarter" idx="10"/>
          </p:nvPr>
        </p:nvSpPr>
        <p:spPr/>
        <p:txBody>
          <a:bodyPr/>
          <a:lstStyle>
            <a:lvl1pPr>
              <a:defRPr/>
            </a:lvl1pPr>
          </a:lstStyle>
          <a:p>
            <a:pPr>
              <a:defRPr/>
            </a:pPr>
            <a:r>
              <a:rPr lang="en-US"/>
              <a:t>Copyright © 2012 Symphony Teleca Corp. All rights reserved.  CONFIDENTIAL AND PROPRIETARY </a:t>
            </a:r>
          </a:p>
        </p:txBody>
      </p:sp>
      <p:sp>
        <p:nvSpPr>
          <p:cNvPr id="3" name="Slide Number Placeholder 4"/>
          <p:cNvSpPr>
            <a:spLocks noGrp="1"/>
          </p:cNvSpPr>
          <p:nvPr>
            <p:ph type="sldNum" sz="quarter" idx="11"/>
          </p:nvPr>
        </p:nvSpPr>
        <p:spPr/>
        <p:txBody>
          <a:bodyPr/>
          <a:lstStyle>
            <a:lvl1pPr>
              <a:defRPr/>
            </a:lvl1pPr>
          </a:lstStyle>
          <a:p>
            <a:pPr>
              <a:defRPr/>
            </a:pPr>
            <a:fld id="{80266DCA-7E3C-44F3-834C-042F19B7F8E6}" type="slidenum">
              <a:rPr lang="en-US"/>
              <a:pPr>
                <a:defRPr/>
              </a:pPr>
              <a:t>‹#›</a:t>
            </a:fld>
            <a:endParaRPr lang="en-US" dirty="0"/>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2268353"/>
            <a:ext cx="8229600" cy="3798618"/>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3049815"/>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2287939"/>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5"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8864" y="2146108"/>
            <a:ext cx="4038600" cy="3949892"/>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2146108"/>
            <a:ext cx="4038600" cy="3957149"/>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2099253"/>
            <a:ext cx="3008313" cy="637528"/>
          </a:xfrm>
          <a:prstGeom prst="rect">
            <a:avLst/>
          </a:prstGeom>
        </p:spPr>
        <p:txBody>
          <a:bodyPr anchor="t"/>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171261"/>
            <a:ext cx="5111750" cy="3801368"/>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808790"/>
            <a:ext cx="3008313" cy="315658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2187844"/>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39552" y="2178518"/>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754582"/>
            <a:ext cx="3816424" cy="313821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6" name="Content Placeholder 2"/>
          <p:cNvSpPr>
            <a:spLocks noGrp="1"/>
          </p:cNvSpPr>
          <p:nvPr>
            <p:ph sz="half" idx="13" hasCustomPrompt="1"/>
          </p:nvPr>
        </p:nvSpPr>
        <p:spPr>
          <a:xfrm>
            <a:off x="539552" y="746245"/>
            <a:ext cx="8314162" cy="828554"/>
          </a:xfrm>
          <a:prstGeom prst="rect">
            <a:avLst/>
          </a:prstGeom>
        </p:spPr>
        <p:txBody>
          <a:bodyPr/>
          <a:lstStyle>
            <a:lvl1pPr marL="0" indent="0" algn="l">
              <a:buNone/>
              <a:tabLst/>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sv-SE" dirty="0" smtClean="0"/>
              <a:t>Title</a:t>
            </a:r>
            <a:endParaRPr lang="en-US" dirty="0"/>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1638101"/>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609600" y="1628775"/>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204839"/>
            <a:ext cx="381642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2</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9552" y="2102644"/>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539552" y="1340768"/>
            <a:ext cx="7772400" cy="761876"/>
          </a:xfrm>
          <a:prstGeom prst="rect">
            <a:avLst/>
          </a:prstGeo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864" y="1235893"/>
            <a:ext cx="8229600" cy="504056"/>
          </a:xfrm>
          <a:prstGeom prst="rect">
            <a:avLst/>
          </a:prstGeo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8864" y="1811957"/>
            <a:ext cx="4038600" cy="1545035"/>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811957"/>
            <a:ext cx="4038600" cy="1545035"/>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575" y="1340768"/>
            <a:ext cx="3008313" cy="63752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412776"/>
            <a:ext cx="5111750" cy="2736304"/>
          </a:xfrm>
          <a:prstGeom prst="rect">
            <a:avLst/>
          </a:prstGeom>
        </p:spPr>
        <p:txBody>
          <a:bodyPr/>
          <a:lstStyle>
            <a:lvl1pPr>
              <a:buClr>
                <a:srgbClr val="F26522"/>
              </a:buClr>
              <a:defRPr sz="1600"/>
            </a:lvl1pPr>
            <a:lvl2pPr>
              <a:buClr>
                <a:srgbClr val="F26522"/>
              </a:buClr>
              <a:defRPr sz="1600"/>
            </a:lvl2pPr>
            <a:lvl3pPr>
              <a:buClr>
                <a:srgbClr val="F26522"/>
              </a:buClr>
              <a:defRPr sz="1600"/>
            </a:lvl3pPr>
            <a:lvl4pPr>
              <a:buClr>
                <a:srgbClr val="F26522"/>
              </a:buClr>
              <a:defRPr sz="1600"/>
            </a:lvl4pPr>
            <a:lvl5pPr>
              <a:buClr>
                <a:srgbClr val="F26522"/>
              </a:buClr>
              <a:defRPr sz="16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55575" y="2050305"/>
            <a:ext cx="3008313" cy="2098775"/>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0" y="1638101"/>
            <a:ext cx="3816424" cy="566738"/>
          </a:xfrm>
          <a:prstGeom prst="rect">
            <a:avLst/>
          </a:prstGeom>
        </p:spPr>
        <p:txBody>
          <a:bodyPr anchor="t"/>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609600" y="1628775"/>
            <a:ext cx="3715816" cy="187463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0" y="2204839"/>
            <a:ext cx="3816424"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95936" y="1196753"/>
            <a:ext cx="4752528" cy="504056"/>
          </a:xfrm>
          <a:prstGeom prst="rect">
            <a:avLst/>
          </a:prstGeom>
        </p:spPr>
        <p:txBody>
          <a:bodyPr/>
          <a:lstStyle>
            <a:lvl1pPr algn="l">
              <a:defRPr sz="2000" b="1" spc="50" baseline="0">
                <a:solidFill>
                  <a:schemeClr val="bg1"/>
                </a:solidFill>
              </a:defRPr>
            </a:lvl1pPr>
          </a:lstStyle>
          <a:p>
            <a:r>
              <a:rPr lang="sv-SE" dirty="0" smtClean="0"/>
              <a:t>SECTION 3</a:t>
            </a:r>
            <a:endParaRPr lang="en-US" dirty="0"/>
          </a:p>
        </p:txBody>
      </p:sp>
      <p:sp>
        <p:nvSpPr>
          <p:cNvPr id="3" name="Subtitle 2"/>
          <p:cNvSpPr>
            <a:spLocks noGrp="1"/>
          </p:cNvSpPr>
          <p:nvPr>
            <p:ph type="subTitle" idx="1" hasCustomPrompt="1"/>
          </p:nvPr>
        </p:nvSpPr>
        <p:spPr>
          <a:xfrm>
            <a:off x="5292080" y="2492896"/>
            <a:ext cx="3166120" cy="2160240"/>
          </a:xfrm>
          <a:prstGeom prst="rect">
            <a:avLst/>
          </a:prstGeom>
        </p:spPr>
        <p:txBody>
          <a:bodyPr anchor="ctr"/>
          <a:lstStyle>
            <a:lvl1pPr marL="0" indent="0" algn="l">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Title</a:t>
            </a: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4" name="Рисунок 8" descr="logo_android.gif"/>
          <p:cNvPicPr>
            <a:picLocks noChangeAspect="1"/>
          </p:cNvPicPr>
          <p:nvPr userDrawn="1"/>
        </p:nvPicPr>
        <p:blipFill>
          <a:blip r:embed="rId2" cstate="print"/>
          <a:srcRect/>
          <a:stretch>
            <a:fillRect/>
          </a:stretch>
        </p:blipFill>
        <p:spPr bwMode="auto">
          <a:xfrm>
            <a:off x="7686675" y="0"/>
            <a:ext cx="1457325" cy="523875"/>
          </a:xfrm>
          <a:prstGeom prst="rect">
            <a:avLst/>
          </a:prstGeom>
          <a:noFill/>
          <a:ln w="9525">
            <a:noFill/>
            <a:miter lim="800000"/>
            <a:headEnd/>
            <a:tailEnd/>
          </a:ln>
        </p:spPr>
      </p:pic>
      <p:sp>
        <p:nvSpPr>
          <p:cNvPr id="2" name="Title 1"/>
          <p:cNvSpPr>
            <a:spLocks noGrp="1"/>
          </p:cNvSpPr>
          <p:nvPr>
            <p:ph type="title"/>
          </p:nvPr>
        </p:nvSpPr>
        <p:spPr>
          <a:xfrm>
            <a:off x="985838" y="288925"/>
            <a:ext cx="7588250" cy="639745"/>
          </a:xfrm>
          <a:prstGeom prst="rect">
            <a:avLst/>
          </a:prstGeom>
        </p:spPr>
        <p:txBody>
          <a:bodyPr/>
          <a:lstStyle>
            <a:lvl1pPr>
              <a:defRPr sz="3200"/>
            </a:lvl1pPr>
          </a:lstStyle>
          <a:p>
            <a:r>
              <a:rPr lang="en-US" dirty="0" smtClean="0"/>
              <a:t>Click to edit Master title style</a:t>
            </a:r>
            <a:endParaRPr lang="ru-RU" dirty="0"/>
          </a:p>
        </p:txBody>
      </p:sp>
      <p:sp>
        <p:nvSpPr>
          <p:cNvPr id="3" name="Content Placeholder 2"/>
          <p:cNvSpPr>
            <a:spLocks noGrp="1"/>
          </p:cNvSpPr>
          <p:nvPr>
            <p:ph idx="1"/>
          </p:nvPr>
        </p:nvSpPr>
        <p:spPr>
          <a:xfrm>
            <a:off x="1000125" y="1071546"/>
            <a:ext cx="7591425" cy="4921267"/>
          </a:xfrm>
          <a:prstGeom prst="rect">
            <a:avLst/>
          </a:prstGeom>
        </p:spPr>
        <p:txBody>
          <a:bodyPr/>
          <a:lstStyle>
            <a:lvl1pPr>
              <a:defRPr sz="1800"/>
            </a:lvl1pPr>
            <a:lvl2pPr>
              <a:defRPr sz="1400"/>
            </a:lvl2pPr>
          </a:lstStyle>
          <a:p>
            <a:pPr lvl="0"/>
            <a:r>
              <a:rPr lang="en-US" dirty="0" smtClean="0"/>
              <a:t>Click to edit Master text styles</a:t>
            </a:r>
          </a:p>
          <a:p>
            <a:pPr lvl="1"/>
            <a:r>
              <a:rPr lang="en-US" dirty="0" smtClean="0"/>
              <a:t>Second level</a:t>
            </a:r>
          </a:p>
        </p:txBody>
      </p:sp>
      <p:sp>
        <p:nvSpPr>
          <p:cNvPr id="5" name="Date Placeholder 4"/>
          <p:cNvSpPr>
            <a:spLocks noGrp="1" noChangeArrowheads="1"/>
          </p:cNvSpPr>
          <p:nvPr>
            <p:ph type="dt" sz="half" idx="10"/>
          </p:nvPr>
        </p:nvSpPr>
        <p:spPr>
          <a:xfrm>
            <a:off x="6156325" y="6021388"/>
            <a:ext cx="801688" cy="476250"/>
          </a:xfrm>
          <a:prstGeom prst="rect">
            <a:avLst/>
          </a:prstGeom>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7092950" y="6021388"/>
            <a:ext cx="800100" cy="476250"/>
          </a:xfrm>
          <a:prstGeom prst="rect">
            <a:avLst/>
          </a:prstGeom>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8027988" y="6021388"/>
            <a:ext cx="658812" cy="476250"/>
          </a:xfrm>
          <a:prstGeom prst="rect">
            <a:avLst/>
          </a:prstGeom>
        </p:spPr>
        <p:txBody>
          <a:bodyPr/>
          <a:lstStyle>
            <a:lvl1pPr>
              <a:defRPr/>
            </a:lvl1pPr>
          </a:lstStyle>
          <a:p>
            <a:pPr>
              <a:defRPr/>
            </a:pPr>
            <a:fld id="{CC29AAD5-0408-4767-8A1D-CFA537058731}" type="slidenum">
              <a:rPr lang="en-US"/>
              <a:pPr>
                <a:defRPr/>
              </a:pPr>
              <a:t>‹#›</a:t>
            </a:fld>
            <a:endParaRPr lang="en-US" dirty="0"/>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ru-RU"/>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ru-RU"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5429" y="1389747"/>
            <a:ext cx="8229600" cy="4525963"/>
          </a:xfrm>
          <a:prstGeom prst="rect">
            <a:avLst/>
          </a:prstGeom>
        </p:spPr>
        <p:txBody>
          <a:bodyPr/>
          <a:lstStyle>
            <a:lvl1pPr marL="268288" indent="-268288">
              <a:defRPr sz="2400">
                <a:solidFill>
                  <a:srgbClr val="00415E"/>
                </a:solidFill>
              </a:defRPr>
            </a:lvl1pPr>
            <a:lvl2pPr marL="719138" indent="-261938">
              <a:defRPr sz="2000">
                <a:solidFill>
                  <a:srgbClr val="00415E"/>
                </a:solidFill>
              </a:defRPr>
            </a:lvl2pPr>
            <a:lvl3pPr marL="1074738" indent="-160338">
              <a:defRPr sz="1800">
                <a:solidFill>
                  <a:srgbClr val="00415E"/>
                </a:solidFill>
              </a:defRPr>
            </a:lvl3pPr>
            <a:lvl4pPr marL="1524000" indent="-152400">
              <a:defRPr sz="1600">
                <a:solidFill>
                  <a:srgbClr val="00415E"/>
                </a:solidFill>
              </a:defRPr>
            </a:lvl4pPr>
            <a:lvl5pPr marL="1973263" indent="-144463">
              <a:defRPr sz="1600">
                <a:solidFill>
                  <a:srgbClr val="00415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ctrTitle"/>
          </p:nvPr>
        </p:nvSpPr>
        <p:spPr>
          <a:xfrm>
            <a:off x="424543" y="417739"/>
            <a:ext cx="8588828" cy="1004661"/>
          </a:xfrm>
          <a:prstGeom prst="rect">
            <a:avLst/>
          </a:prstGeom>
        </p:spPr>
        <p:txBody>
          <a:bodyPr/>
          <a:lstStyle>
            <a:lvl1pPr algn="l">
              <a:defRPr sz="3200">
                <a:solidFill>
                  <a:srgbClr val="00415E"/>
                </a:solidFill>
              </a:defRPr>
            </a:lvl1pPr>
          </a:lstStyle>
          <a:p>
            <a:r>
              <a:rPr lang="en-US" dirty="0" smtClean="0"/>
              <a:t>Click to edit Master title style</a:t>
            </a:r>
            <a:endParaRPr lang="en-US" dirty="0"/>
          </a:p>
        </p:txBody>
      </p:sp>
      <p:sp>
        <p:nvSpPr>
          <p:cNvPr id="4" name="Footer Placeholder 3"/>
          <p:cNvSpPr>
            <a:spLocks noGrp="1"/>
          </p:cNvSpPr>
          <p:nvPr userDrawn="1">
            <p:ph type="ftr" sz="quarter" idx="10"/>
          </p:nvPr>
        </p:nvSpPr>
        <p:spPr>
          <a:xfrm>
            <a:off x="2940050" y="6376988"/>
            <a:ext cx="3295650" cy="365125"/>
          </a:xfrm>
          <a:prstGeom prst="rect">
            <a:avLst/>
          </a:prstGeom>
        </p:spPr>
        <p:txBody>
          <a:bodyPr/>
          <a:lstStyle>
            <a:lvl1pPr>
              <a:defRPr/>
            </a:lvl1pPr>
          </a:lstStyle>
          <a:p>
            <a:pPr>
              <a:defRPr/>
            </a:pPr>
            <a:r>
              <a:rPr lang="en-US"/>
              <a:t>Copyright © 2012 Symphony Teleca Corp. All rights reserved.  CONFIDENTIAL AND PROPRIETARY </a:t>
            </a:r>
          </a:p>
        </p:txBody>
      </p:sp>
      <p:sp>
        <p:nvSpPr>
          <p:cNvPr id="5" name="Slide Number Placeholder 4"/>
          <p:cNvSpPr>
            <a:spLocks noGrp="1"/>
          </p:cNvSpPr>
          <p:nvPr>
            <p:ph type="sldNum" sz="quarter" idx="11"/>
          </p:nvPr>
        </p:nvSpPr>
        <p:spPr>
          <a:xfrm>
            <a:off x="8640763" y="6443663"/>
            <a:ext cx="376237" cy="365125"/>
          </a:xfrm>
          <a:prstGeom prst="rect">
            <a:avLst/>
          </a:prstGeom>
        </p:spPr>
        <p:txBody>
          <a:bodyPr/>
          <a:lstStyle>
            <a:lvl1pPr>
              <a:defRPr/>
            </a:lvl1pPr>
          </a:lstStyle>
          <a:p>
            <a:pPr>
              <a:defRPr/>
            </a:pPr>
            <a:fld id="{1DBB8673-4E5C-40F6-BD19-EC0A52849040}" type="slidenum">
              <a:rPr lang="en-US"/>
              <a:pPr>
                <a:defRPr/>
              </a:pPr>
              <a:t>‹#›</a:t>
            </a:fld>
            <a:endParaRPr lang="en-US" dirty="0"/>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9552" y="1235893"/>
            <a:ext cx="8229600" cy="710952"/>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39552" y="1811957"/>
            <a:ext cx="8229600" cy="1617043"/>
          </a:xfrm>
          <a:prstGeom prst="rect">
            <a:avLst/>
          </a:prstGeom>
        </p:spPr>
        <p:txBody>
          <a:bodyPr/>
          <a:lstStyle>
            <a:lvl1pPr>
              <a:buClr>
                <a:srgbClr val="F26522"/>
              </a:buClr>
              <a:defRPr/>
            </a:lvl1pPr>
            <a:lvl2pPr>
              <a:buClr>
                <a:srgbClr val="F26522"/>
              </a:buClr>
              <a:defRPr/>
            </a:lvl2pPr>
            <a:lvl3pPr>
              <a:buClr>
                <a:srgbClr val="F26522"/>
              </a:buClr>
              <a:defRPr/>
            </a:lvl3pPr>
            <a:lvl4pPr>
              <a:buClr>
                <a:srgbClr val="F26522"/>
              </a:buClr>
              <a:defRPr/>
            </a:lvl4pPr>
            <a:lvl5pPr>
              <a:buClr>
                <a:srgbClr val="F26522"/>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e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11.xml"/><Relationship Id="rId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4" Type="http://schemas.openxmlformats.org/officeDocument/2006/relationships/image" Target="../media/image6.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theme" Target="../theme/theme17.xml"/><Relationship Id="rId5" Type="http://schemas.openxmlformats.org/officeDocument/2006/relationships/image" Target="../media/image7.png"/><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theme" Target="../theme/theme18.xml"/><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19.xml"/><Relationship Id="rId2" Type="http://schemas.openxmlformats.org/officeDocument/2006/relationships/slideLayout" Target="../slideLayouts/slideLayout20.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theme" Target="../theme/theme19.xml"/><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4" Type="http://schemas.openxmlformats.org/officeDocument/2006/relationships/image" Target="../media/image6.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theme" Target="../theme/theme21.xml"/><Relationship Id="rId9" Type="http://schemas.openxmlformats.org/officeDocument/2006/relationships/image" Target="../media/image12.jpeg"/><Relationship Id="rId10" Type="http://schemas.openxmlformats.org/officeDocument/2006/relationships/image" Target="../media/image13.jpeg"/><Relationship Id="rId11" Type="http://schemas.openxmlformats.org/officeDocument/2006/relationships/image" Target="../media/image11.png"/><Relationship Id="rId1" Type="http://schemas.openxmlformats.org/officeDocument/2006/relationships/slideLayout" Target="../slideLayouts/slideLayout31.xml"/><Relationship Id="rId2" Type="http://schemas.openxmlformats.org/officeDocument/2006/relationships/slideLayout" Target="../slideLayouts/slideLayout32.xml"/></Relationships>
</file>

<file path=ppt/slideMasters/_rels/slideMaster22.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image" Target="../media/image11.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theme" Target="../theme/theme22.xml"/><Relationship Id="rId10" Type="http://schemas.openxmlformats.org/officeDocument/2006/relationships/image" Target="../media/image14.jpeg"/></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theme" Target="../theme/theme23.xml"/><Relationship Id="rId9" Type="http://schemas.openxmlformats.org/officeDocument/2006/relationships/image" Target="../media/image16.jpeg"/><Relationship Id="rId10" Type="http://schemas.openxmlformats.org/officeDocument/2006/relationships/image" Target="../media/image13.jpeg"/><Relationship Id="rId11" Type="http://schemas.openxmlformats.org/officeDocument/2006/relationships/image" Target="../media/image11.png"/><Relationship Id="rId1" Type="http://schemas.openxmlformats.org/officeDocument/2006/relationships/slideLayout" Target="../slideLayouts/slideLayout46.xml"/><Relationship Id="rId2" Type="http://schemas.openxmlformats.org/officeDocument/2006/relationships/slideLayout" Target="../slideLayouts/slideLayout47.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theme" Target="../theme/theme24.xml"/><Relationship Id="rId3" Type="http://schemas.openxmlformats.org/officeDocument/2006/relationships/image" Target="../media/image17.png"/></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theme" Target="../theme/theme25.xml"/><Relationship Id="rId7" Type="http://schemas.openxmlformats.org/officeDocument/2006/relationships/image" Target="../media/image18.jpeg"/><Relationship Id="rId8" Type="http://schemas.openxmlformats.org/officeDocument/2006/relationships/image" Target="../media/image13.jpeg"/><Relationship Id="rId9" Type="http://schemas.openxmlformats.org/officeDocument/2006/relationships/image" Target="../media/image11.png"/><Relationship Id="rId1" Type="http://schemas.openxmlformats.org/officeDocument/2006/relationships/slideLayout" Target="../slideLayouts/slideLayout54.xml"/><Relationship Id="rId2" Type="http://schemas.openxmlformats.org/officeDocument/2006/relationships/slideLayout" Target="../slideLayouts/slideLayout55.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theme" Target="../theme/theme26.xml"/><Relationship Id="rId3" Type="http://schemas.openxmlformats.org/officeDocument/2006/relationships/image" Target="../media/image19.png"/></Relationships>
</file>

<file path=ppt/slideMasters/_rels/slideMaster27.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1.png"/><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theme" Target="../theme/theme27.xml"/><Relationship Id="rId10" Type="http://schemas.openxmlformats.org/officeDocument/2006/relationships/image" Target="../media/image20.tiff"/></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70.xml"/><Relationship Id="rId4" Type="http://schemas.openxmlformats.org/officeDocument/2006/relationships/theme" Target="../theme/theme28.xml"/><Relationship Id="rId5" Type="http://schemas.openxmlformats.org/officeDocument/2006/relationships/image" Target="../media/image5.png"/><Relationship Id="rId1" Type="http://schemas.openxmlformats.org/officeDocument/2006/relationships/slideLayout" Target="../slideLayouts/slideLayout68.xml"/><Relationship Id="rId2" Type="http://schemas.openxmlformats.org/officeDocument/2006/relationships/slideLayout" Target="../slideLayouts/slideLayout69.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theme" Target="../theme/theme29.xml"/><Relationship Id="rId9" Type="http://schemas.openxmlformats.org/officeDocument/2006/relationships/image" Target="../media/image9.jpeg"/><Relationship Id="rId10" Type="http://schemas.openxmlformats.org/officeDocument/2006/relationships/image" Target="../media/image13.jpeg"/><Relationship Id="rId11" Type="http://schemas.openxmlformats.org/officeDocument/2006/relationships/image" Target="../media/image11.png"/><Relationship Id="rId1" Type="http://schemas.openxmlformats.org/officeDocument/2006/relationships/slideLayout" Target="../slideLayouts/slideLayout71.xml"/><Relationship Id="rId2"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86.xml"/><Relationship Id="rId20" Type="http://schemas.openxmlformats.org/officeDocument/2006/relationships/slideLayout" Target="../slideLayouts/slideLayout97.xml"/><Relationship Id="rId21" Type="http://schemas.openxmlformats.org/officeDocument/2006/relationships/slideLayout" Target="../slideLayouts/slideLayout98.xml"/><Relationship Id="rId22" Type="http://schemas.openxmlformats.org/officeDocument/2006/relationships/slideLayout" Target="../slideLayouts/slideLayout99.xml"/><Relationship Id="rId23" Type="http://schemas.openxmlformats.org/officeDocument/2006/relationships/slideLayout" Target="../slideLayouts/slideLayout100.xml"/><Relationship Id="rId24" Type="http://schemas.openxmlformats.org/officeDocument/2006/relationships/slideLayout" Target="../slideLayouts/slideLayout101.xml"/><Relationship Id="rId25" Type="http://schemas.openxmlformats.org/officeDocument/2006/relationships/slideLayout" Target="../slideLayouts/slideLayout102.xml"/><Relationship Id="rId26" Type="http://schemas.openxmlformats.org/officeDocument/2006/relationships/slideLayout" Target="../slideLayouts/slideLayout103.xml"/><Relationship Id="rId27" Type="http://schemas.openxmlformats.org/officeDocument/2006/relationships/theme" Target="../theme/theme30.xml"/><Relationship Id="rId28" Type="http://schemas.openxmlformats.org/officeDocument/2006/relationships/image" Target="../media/image21.jpeg"/><Relationship Id="rId29" Type="http://schemas.openxmlformats.org/officeDocument/2006/relationships/image" Target="../media/image13.jpeg"/><Relationship Id="rId30" Type="http://schemas.openxmlformats.org/officeDocument/2006/relationships/image" Target="../media/image11.png"/><Relationship Id="rId10" Type="http://schemas.openxmlformats.org/officeDocument/2006/relationships/slideLayout" Target="../slideLayouts/slideLayout87.xml"/><Relationship Id="rId11" Type="http://schemas.openxmlformats.org/officeDocument/2006/relationships/slideLayout" Target="../slideLayouts/slideLayout88.xml"/><Relationship Id="rId12" Type="http://schemas.openxmlformats.org/officeDocument/2006/relationships/slideLayout" Target="../slideLayouts/slideLayout89.xml"/><Relationship Id="rId13" Type="http://schemas.openxmlformats.org/officeDocument/2006/relationships/slideLayout" Target="../slideLayouts/slideLayout90.xml"/><Relationship Id="rId14" Type="http://schemas.openxmlformats.org/officeDocument/2006/relationships/slideLayout" Target="../slideLayouts/slideLayout91.xml"/><Relationship Id="rId15" Type="http://schemas.openxmlformats.org/officeDocument/2006/relationships/slideLayout" Target="../slideLayouts/slideLayout92.xml"/><Relationship Id="rId16" Type="http://schemas.openxmlformats.org/officeDocument/2006/relationships/slideLayout" Target="../slideLayouts/slideLayout93.xml"/><Relationship Id="rId17" Type="http://schemas.openxmlformats.org/officeDocument/2006/relationships/slideLayout" Target="../slideLayouts/slideLayout94.xml"/><Relationship Id="rId18" Type="http://schemas.openxmlformats.org/officeDocument/2006/relationships/slideLayout" Target="../slideLayouts/slideLayout95.xml"/><Relationship Id="rId19" Type="http://schemas.openxmlformats.org/officeDocument/2006/relationships/slideLayout" Target="../slideLayouts/slideLayout96.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6.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jpeg"/><Relationship Id="rId3"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9"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10"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06" r:id="rId1"/>
    <p:sldLayoutId id="2147483920" r:id="rId2"/>
    <p:sldLayoutId id="2147483886" r:id="rId3"/>
    <p:sldLayoutId id="2147483887" r:id="rId4"/>
    <p:sldLayoutId id="2147483888" r:id="rId5"/>
    <p:sldLayoutId id="2147483895" r:id="rId6"/>
    <p:sldLayoutId id="2147483969" r:id="rId7"/>
  </p:sldLayoutIdLst>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3"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4"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sldLayoutIdLst>
    <p:sldLayoutId id="2147484005" r:id="rId1"/>
  </p:sldLayoutIdLst>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5" descr="STC Corporate Overview 1.tif"/>
          <p:cNvPicPr>
            <a:picLocks noChangeAspect="1"/>
          </p:cNvPicPr>
          <p:nvPr/>
        </p:nvPicPr>
        <p:blipFill>
          <a:blip r:embed="rId4" cstate="email"/>
          <a:srcRect/>
          <a:stretch>
            <a:fillRect/>
          </a:stretch>
        </p:blipFill>
        <p:spPr bwMode="auto">
          <a:xfrm>
            <a:off x="0" y="0"/>
            <a:ext cx="9144000" cy="6858000"/>
          </a:xfrm>
          <a:prstGeom prst="rect">
            <a:avLst/>
          </a:prstGeom>
          <a:noFill/>
          <a:ln w="9525">
            <a:noFill/>
            <a:miter lim="800000"/>
            <a:headEnd/>
            <a:tailEnd/>
          </a:ln>
        </p:spPr>
      </p:pic>
      <p:sp>
        <p:nvSpPr>
          <p:cNvPr id="8" name="Rectangle 7"/>
          <p:cNvSpPr/>
          <p:nvPr/>
        </p:nvSpPr>
        <p:spPr>
          <a:xfrm>
            <a:off x="3851920" y="1124744"/>
            <a:ext cx="4608512" cy="576064"/>
          </a:xfrm>
          <a:prstGeom prst="rect">
            <a:avLst/>
          </a:prstGeom>
          <a:solidFill>
            <a:srgbClr val="2E6EB7"/>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19" r:id="rId1"/>
    <p:sldLayoutId id="2147484090" r:id="rId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851920" y="1124744"/>
            <a:ext cx="4608512" cy="576064"/>
          </a:xfrm>
          <a:prstGeom prst="rect">
            <a:avLst/>
          </a:prstGeom>
          <a:solidFill>
            <a:srgbClr val="C3358E"/>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4" name="Picture 5" descr="STC Corporate Overview 1.tif"/>
          <p:cNvPicPr>
            <a:picLocks noChangeAspect="1"/>
          </p:cNvPicPr>
          <p:nvPr/>
        </p:nvPicPr>
        <p:blipFill>
          <a:blip r:embed="rId4" cstate="email"/>
          <a:srcRect/>
          <a:stretch>
            <a:fillRect/>
          </a:stretch>
        </p:blipFill>
        <p:spPr bwMode="auto">
          <a:xfrm>
            <a:off x="0" y="0"/>
            <a:ext cx="9144000" cy="6858000"/>
          </a:xfrm>
          <a:prstGeom prst="rect">
            <a:avLst/>
          </a:prstGeom>
          <a:solidFill>
            <a:srgbClr val="C3358E"/>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21" r:id="rId1"/>
    <p:sldLayoutId id="2147484091" r:id="rId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5" descr="STC Corporate Overview 1.tif"/>
          <p:cNvPicPr>
            <a:picLocks noChangeAspect="1"/>
          </p:cNvPicPr>
          <p:nvPr/>
        </p:nvPicPr>
        <p:blipFill>
          <a:blip r:embed="rId5" cstate="email"/>
          <a:srcRect/>
          <a:stretch>
            <a:fillRect/>
          </a:stretch>
        </p:blipFill>
        <p:spPr bwMode="auto">
          <a:xfrm>
            <a:off x="0" y="0"/>
            <a:ext cx="9144000" cy="6858000"/>
          </a:xfrm>
          <a:prstGeom prst="rect">
            <a:avLst/>
          </a:prstGeom>
          <a:noFill/>
          <a:ln w="9525">
            <a:noFill/>
            <a:miter lim="800000"/>
            <a:headEnd/>
            <a:tailEnd/>
          </a:ln>
        </p:spPr>
      </p:pic>
      <p:sp>
        <p:nvSpPr>
          <p:cNvPr id="8" name="Rectangle 7"/>
          <p:cNvSpPr/>
          <p:nvPr/>
        </p:nvSpPr>
        <p:spPr>
          <a:xfrm>
            <a:off x="3851920" y="1124744"/>
            <a:ext cx="4608512" cy="576064"/>
          </a:xfrm>
          <a:prstGeom prst="rect">
            <a:avLst/>
          </a:prstGeom>
          <a:solidFill>
            <a:srgbClr val="4CB74C"/>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24" r:id="rId1"/>
    <p:sldLayoutId id="2147484093" r:id="rId2"/>
    <p:sldLayoutId id="2147484094"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Wave orange slide2.tif"/>
          <p:cNvPicPr>
            <a:picLocks/>
          </p:cNvPicPr>
          <p:nvPr/>
        </p:nvPicPr>
        <p:blipFill>
          <a:blip r:embed="rId7" cstate="email"/>
          <a:stretch>
            <a:fillRect/>
          </a:stretch>
        </p:blipFill>
        <p:spPr>
          <a:xfrm>
            <a:off x="0" y="216000"/>
            <a:ext cx="9144000" cy="1790700"/>
          </a:xfrm>
          <a:prstGeom prst="rect">
            <a:avLst/>
          </a:prstGeom>
          <a:noFill/>
          <a:ln>
            <a:noFill/>
          </a:ln>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pic>
        <p:nvPicPr>
          <p:cNvPr id="8" name="Picture 7" descr="st_logo_color.jpg"/>
          <p:cNvPicPr>
            <a:picLocks noChangeAspect="1"/>
          </p:cNvPicPr>
          <p:nvPr/>
        </p:nvPicPr>
        <p:blipFill>
          <a:blip r:embed="rId8" cstate="email"/>
          <a:stretch>
            <a:fillRect/>
          </a:stretch>
        </p:blipFill>
        <p:spPr>
          <a:xfrm>
            <a:off x="146050" y="6347261"/>
            <a:ext cx="1216025" cy="415490"/>
          </a:xfrm>
          <a:prstGeom prst="rect">
            <a:avLst/>
          </a:prstGeom>
        </p:spPr>
      </p:pic>
      <p:pic>
        <p:nvPicPr>
          <p:cNvPr id="10" name="Picture 9" descr="cap.tif"/>
          <p:cNvPicPr>
            <a:picLocks noChangeAspect="1"/>
          </p:cNvPicPr>
          <p:nvPr/>
        </p:nvPicPr>
        <p:blipFill>
          <a:blip r:embed="rId9" cstate="email"/>
          <a:srcRect/>
          <a:stretch>
            <a:fillRect/>
          </a:stretch>
        </p:blipFill>
        <p:spPr bwMode="auto">
          <a:xfrm>
            <a:off x="6600825" y="174625"/>
            <a:ext cx="2260600" cy="155575"/>
          </a:xfrm>
          <a:prstGeom prst="rect">
            <a:avLst/>
          </a:prstGeom>
          <a:noFill/>
          <a:ln w="9525">
            <a:noFill/>
            <a:miter lim="800000"/>
            <a:headEnd/>
            <a:tailEnd/>
          </a:ln>
        </p:spPr>
      </p:pic>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Wave orange slide2.tif"/>
          <p:cNvPicPr>
            <a:picLocks/>
          </p:cNvPicPr>
          <p:nvPr/>
        </p:nvPicPr>
        <p:blipFill>
          <a:blip r:embed="rId7" cstate="email"/>
          <a:stretch>
            <a:fillRect/>
          </a:stretch>
        </p:blipFill>
        <p:spPr>
          <a:xfrm>
            <a:off x="0" y="216000"/>
            <a:ext cx="9144000" cy="1790700"/>
          </a:xfrm>
          <a:prstGeom prst="rect">
            <a:avLst/>
          </a:prstGeom>
          <a:noFill/>
          <a:ln>
            <a:noFill/>
          </a:ln>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pic>
        <p:nvPicPr>
          <p:cNvPr id="8" name="Picture 7" descr="st_logo_color.jpg"/>
          <p:cNvPicPr>
            <a:picLocks noChangeAspect="1"/>
          </p:cNvPicPr>
          <p:nvPr/>
        </p:nvPicPr>
        <p:blipFill>
          <a:blip r:embed="rId8" cstate="email"/>
          <a:stretch>
            <a:fillRect/>
          </a:stretch>
        </p:blipFill>
        <p:spPr>
          <a:xfrm>
            <a:off x="146050" y="6347261"/>
            <a:ext cx="1216025" cy="415490"/>
          </a:xfrm>
          <a:prstGeom prst="rect">
            <a:avLst/>
          </a:prstGeom>
        </p:spPr>
      </p:pic>
      <p:pic>
        <p:nvPicPr>
          <p:cNvPr id="10" name="Picture 9" descr="cap.tif"/>
          <p:cNvPicPr>
            <a:picLocks noChangeAspect="1"/>
          </p:cNvPicPr>
          <p:nvPr/>
        </p:nvPicPr>
        <p:blipFill>
          <a:blip r:embed="rId9" cstate="email"/>
          <a:srcRect/>
          <a:stretch>
            <a:fillRect/>
          </a:stretch>
        </p:blipFill>
        <p:spPr bwMode="auto">
          <a:xfrm>
            <a:off x="6600825" y="174625"/>
            <a:ext cx="2260600" cy="155575"/>
          </a:xfrm>
          <a:prstGeom prst="rect">
            <a:avLst/>
          </a:prstGeom>
          <a:noFill/>
          <a:ln w="9525">
            <a:noFill/>
            <a:miter lim="800000"/>
            <a:headEnd/>
            <a:tailEnd/>
          </a:ln>
        </p:spPr>
      </p:pic>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43" name="Picture 7" descr="st_logo_color.png"/>
          <p:cNvPicPr>
            <a:picLocks noChangeAspect="1"/>
          </p:cNvPicPr>
          <p:nvPr userDrawn="1"/>
        </p:nvPicPr>
        <p:blipFill>
          <a:blip r:embed="rId2" cstate="email"/>
          <a:srcRect/>
          <a:stretch>
            <a:fillRect/>
          </a:stretch>
        </p:blipFill>
        <p:spPr bwMode="auto">
          <a:xfrm>
            <a:off x="207963" y="6388100"/>
            <a:ext cx="1079500" cy="293688"/>
          </a:xfrm>
          <a:prstGeom prst="rect">
            <a:avLst/>
          </a:prstGeom>
          <a:noFill/>
          <a:ln w="9525">
            <a:noFill/>
            <a:miter lim="800000"/>
            <a:headEnd/>
            <a:tailEnd/>
          </a:ln>
        </p:spPr>
      </p:pic>
      <p:sp>
        <p:nvSpPr>
          <p:cNvPr id="9"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rtl="0">
              <a:defRPr/>
            </a:pPr>
            <a:r>
              <a:rPr lang="en-US" kern="1200">
                <a:solidFill>
                  <a:prstClr val="black">
                    <a:lumMod val="65000"/>
                    <a:lumOff val="35000"/>
                  </a:prstClr>
                </a:solidFill>
                <a:latin typeface="Calibri"/>
                <a:ea typeface="+mn-ea"/>
                <a:cs typeface="+mn-cs"/>
              </a:rPr>
              <a:t>Copyright © 2012 Symphony Teleca Corp. All rights reserved.  CONFIDENTIAL AND PROPRIETARY </a:t>
            </a:r>
          </a:p>
        </p:txBody>
      </p:sp>
      <p:sp>
        <p:nvSpPr>
          <p:cNvPr id="10"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lgn="l" rtl="0">
              <a:defRPr/>
            </a:pPr>
            <a:fld id="{9ADBAA12-B903-4FE8-AE91-6CB971AC28E8}" type="slidenum">
              <a:rPr lang="en-US" kern="1200">
                <a:solidFill>
                  <a:prstClr val="black">
                    <a:lumMod val="65000"/>
                    <a:lumOff val="35000"/>
                  </a:prstClr>
                </a:solidFill>
                <a:latin typeface="Calibri"/>
                <a:ea typeface="+mn-ea"/>
                <a:cs typeface="+mn-cs"/>
              </a:rPr>
              <a:pPr algn="l" rtl="0">
                <a:defRPr/>
              </a:pPr>
              <a:t>‹#›</a:t>
            </a:fld>
            <a:endParaRPr lang="en-US" kern="1200" dirty="0">
              <a:solidFill>
                <a:prstClr val="black">
                  <a:lumMod val="65000"/>
                  <a:lumOff val="35000"/>
                </a:prstClr>
              </a:solidFill>
              <a:latin typeface="Calibri"/>
              <a:ea typeface="+mn-ea"/>
              <a:cs typeface="+mn-cs"/>
            </a:endParaRPr>
          </a:p>
        </p:txBody>
      </p:sp>
    </p:spTree>
  </p:cSld>
  <p:clrMap bg1="lt1" tx1="dk1" bg2="lt2" tx2="dk2" accent1="accent1" accent2="accent2" accent3="accent3" accent4="accent4" accent5="accent5" accent6="accent6" hlink="hlink" folHlink="folHlink"/>
  <p:transition/>
  <p:timing>
    <p:tnLst>
      <p:par>
        <p:cTn id="1" dur="indefinite" restart="never" nodeType="tmRoot"/>
      </p:par>
    </p:tnLst>
  </p:timing>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3851920" y="1124744"/>
            <a:ext cx="4608512" cy="576064"/>
          </a:xfrm>
          <a:prstGeom prst="rect">
            <a:avLst/>
          </a:prstGeom>
          <a:solidFill>
            <a:srgbClr val="C3358E"/>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4" name="Picture 5" descr="STC Corporate Overview 1.tif"/>
          <p:cNvPicPr>
            <a:picLocks noChangeAspect="1"/>
          </p:cNvPicPr>
          <p:nvPr/>
        </p:nvPicPr>
        <p:blipFill>
          <a:blip r:embed="rId4" cstate="email"/>
          <a:srcRect/>
          <a:stretch>
            <a:fillRect/>
          </a:stretch>
        </p:blipFill>
        <p:spPr bwMode="auto">
          <a:xfrm>
            <a:off x="0" y="0"/>
            <a:ext cx="9144000" cy="6858000"/>
          </a:xfrm>
          <a:prstGeom prst="rect">
            <a:avLst/>
          </a:prstGeom>
          <a:solidFill>
            <a:srgbClr val="C3358E"/>
          </a:solid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39" r:id="rId1"/>
    <p:sldLayoutId id="2147484164" r:id="rId2"/>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Wave orange slide2.tif"/>
          <p:cNvPicPr>
            <a:picLocks/>
          </p:cNvPicPr>
          <p:nvPr/>
        </p:nvPicPr>
        <p:blipFill>
          <a:blip r:embed="rId9" cstate="email"/>
          <a:stretch>
            <a:fillRect/>
          </a:stretch>
        </p:blipFill>
        <p:spPr>
          <a:xfrm>
            <a:off x="0" y="216000"/>
            <a:ext cx="9144000" cy="1790700"/>
          </a:xfrm>
          <a:prstGeom prst="rect">
            <a:avLst/>
          </a:prstGeom>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11" name="Picture 7" descr="st_logo_color.jpg"/>
          <p:cNvPicPr>
            <a:picLocks noChangeAspect="1"/>
          </p:cNvPicPr>
          <p:nvPr/>
        </p:nvPicPr>
        <p:blipFill>
          <a:blip r:embed="rId10" cstate="email"/>
          <a:srcRect/>
          <a:stretch>
            <a:fillRect/>
          </a:stretch>
        </p:blipFill>
        <p:spPr bwMode="auto">
          <a:xfrm>
            <a:off x="146050" y="6346825"/>
            <a:ext cx="1216025" cy="415925"/>
          </a:xfrm>
          <a:prstGeom prst="rect">
            <a:avLst/>
          </a:prstGeom>
          <a:noFill/>
          <a:ln w="9525">
            <a:noFill/>
            <a:miter lim="800000"/>
            <a:headEnd/>
            <a:tailEnd/>
          </a:ln>
        </p:spPr>
      </p:pic>
      <p:pic>
        <p:nvPicPr>
          <p:cNvPr id="13" name="Picture 9" descr="cap.tif"/>
          <p:cNvPicPr>
            <a:picLocks noChangeAspect="1"/>
          </p:cNvPicPr>
          <p:nvPr/>
        </p:nvPicPr>
        <p:blipFill>
          <a:blip r:embed="rId11"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165" r:id="rId6"/>
    <p:sldLayoutId id="2147484166" r:id="rId7"/>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Wave orange slide2.tif"/>
          <p:cNvPicPr>
            <a:picLocks noChangeAspect="1"/>
          </p:cNvPicPr>
          <p:nvPr/>
        </p:nvPicPr>
        <p:blipFill>
          <a:blip r:embed="rId10" cstate="email"/>
          <a:stretch>
            <a:fillRect/>
          </a:stretch>
        </p:blipFill>
        <p:spPr>
          <a:xfrm>
            <a:off x="0" y="82023"/>
            <a:ext cx="2736531" cy="1096487"/>
          </a:xfrm>
          <a:prstGeom prst="rect">
            <a:avLst/>
          </a:prstGeom>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pic>
        <p:nvPicPr>
          <p:cNvPr id="8" name="Picture 7" descr="st_logo_color.jpg"/>
          <p:cNvPicPr>
            <a:picLocks noChangeAspect="1"/>
          </p:cNvPicPr>
          <p:nvPr/>
        </p:nvPicPr>
        <p:blipFill>
          <a:blip r:embed="rId11" cstate="email"/>
          <a:stretch>
            <a:fillRect/>
          </a:stretch>
        </p:blipFill>
        <p:spPr>
          <a:xfrm>
            <a:off x="146050" y="6347261"/>
            <a:ext cx="1216025" cy="415490"/>
          </a:xfrm>
          <a:prstGeom prst="rect">
            <a:avLst/>
          </a:prstGeom>
        </p:spPr>
      </p:pic>
      <p:pic>
        <p:nvPicPr>
          <p:cNvPr id="10" name="Picture 9" descr="cap.tif"/>
          <p:cNvPicPr>
            <a:picLocks noChangeAspect="1"/>
          </p:cNvPicPr>
          <p:nvPr/>
        </p:nvPicPr>
        <p:blipFill>
          <a:blip r:embed="rId12" cstate="email"/>
          <a:srcRect/>
          <a:stretch>
            <a:fillRect/>
          </a:stretch>
        </p:blipFill>
        <p:spPr bwMode="auto">
          <a:xfrm>
            <a:off x="6600825" y="174625"/>
            <a:ext cx="2260600" cy="155575"/>
          </a:xfrm>
          <a:prstGeom prst="rect">
            <a:avLst/>
          </a:prstGeom>
          <a:noFill/>
          <a:ln w="9525">
            <a:noFill/>
            <a:miter lim="800000"/>
            <a:headEnd/>
            <a:tailEnd/>
          </a:ln>
        </p:spPr>
      </p:pic>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167" r:id="rId7"/>
    <p:sldLayoutId id="2147484168" r:id="rId8"/>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Wave orange slide2.tif"/>
          <p:cNvPicPr>
            <a:picLocks/>
          </p:cNvPicPr>
          <p:nvPr/>
        </p:nvPicPr>
        <p:blipFill>
          <a:blip r:embed="rId9" cstate="email"/>
          <a:stretch>
            <a:fillRect/>
          </a:stretch>
        </p:blipFill>
        <p:spPr>
          <a:xfrm>
            <a:off x="0" y="207532"/>
            <a:ext cx="9162020" cy="1794229"/>
          </a:xfrm>
          <a:prstGeom prst="rect">
            <a:avLst/>
          </a:prstGeom>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11" name="Picture 7" descr="st_logo_color.jpg"/>
          <p:cNvPicPr>
            <a:picLocks noChangeAspect="1"/>
          </p:cNvPicPr>
          <p:nvPr/>
        </p:nvPicPr>
        <p:blipFill>
          <a:blip r:embed="rId10" cstate="email"/>
          <a:srcRect/>
          <a:stretch>
            <a:fillRect/>
          </a:stretch>
        </p:blipFill>
        <p:spPr bwMode="auto">
          <a:xfrm>
            <a:off x="146050" y="6346825"/>
            <a:ext cx="1216025" cy="415925"/>
          </a:xfrm>
          <a:prstGeom prst="rect">
            <a:avLst/>
          </a:prstGeom>
          <a:noFill/>
          <a:ln w="9525">
            <a:noFill/>
            <a:miter lim="800000"/>
            <a:headEnd/>
            <a:tailEnd/>
          </a:ln>
        </p:spPr>
      </p:pic>
      <p:pic>
        <p:nvPicPr>
          <p:cNvPr id="13" name="Picture 9" descr="cap.tif"/>
          <p:cNvPicPr>
            <a:picLocks noChangeAspect="1"/>
          </p:cNvPicPr>
          <p:nvPr/>
        </p:nvPicPr>
        <p:blipFill>
          <a:blip r:embed="rId11"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169" r:id="rId6"/>
    <p:sldLayoutId id="2147484170" r:id="rId7"/>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5" descr="STC Corporate Overview 1.tif"/>
          <p:cNvPicPr>
            <a:picLocks noChangeAspect="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8" name="Rectangle 7"/>
          <p:cNvSpPr/>
          <p:nvPr/>
        </p:nvSpPr>
        <p:spPr>
          <a:xfrm>
            <a:off x="3851920" y="1124744"/>
            <a:ext cx="4608512" cy="576064"/>
          </a:xfrm>
          <a:prstGeom prst="rect">
            <a:avLst/>
          </a:prstGeom>
          <a:solidFill>
            <a:srgbClr val="823591"/>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60"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Wave orange slide2.tif"/>
          <p:cNvPicPr>
            <a:picLocks/>
          </p:cNvPicPr>
          <p:nvPr/>
        </p:nvPicPr>
        <p:blipFill>
          <a:blip r:embed="rId7" cstate="email"/>
          <a:stretch>
            <a:fillRect/>
          </a:stretch>
        </p:blipFill>
        <p:spPr>
          <a:xfrm>
            <a:off x="0" y="232575"/>
            <a:ext cx="9143998" cy="1788540"/>
          </a:xfrm>
          <a:prstGeom prst="rect">
            <a:avLst/>
          </a:prstGeom>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9" name="Picture 7" descr="st_logo_color.jpg"/>
          <p:cNvPicPr>
            <a:picLocks noChangeAspect="1"/>
          </p:cNvPicPr>
          <p:nvPr/>
        </p:nvPicPr>
        <p:blipFill>
          <a:blip r:embed="rId8" cstate="email"/>
          <a:srcRect/>
          <a:stretch>
            <a:fillRect/>
          </a:stretch>
        </p:blipFill>
        <p:spPr bwMode="auto">
          <a:xfrm>
            <a:off x="146050" y="6346825"/>
            <a:ext cx="1216025" cy="415925"/>
          </a:xfrm>
          <a:prstGeom prst="rect">
            <a:avLst/>
          </a:prstGeom>
          <a:noFill/>
          <a:ln w="9525">
            <a:noFill/>
            <a:miter lim="800000"/>
            <a:headEnd/>
            <a:tailEnd/>
          </a:ln>
        </p:spPr>
      </p:pic>
      <p:pic>
        <p:nvPicPr>
          <p:cNvPr id="13" name="Picture 9" descr="cap.tif"/>
          <p:cNvPicPr>
            <a:picLocks noChangeAspect="1"/>
          </p:cNvPicPr>
          <p:nvPr/>
        </p:nvPicPr>
        <p:blipFill>
          <a:blip r:embed="rId9"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6" descr="STC Corporate Overview 1.tif"/>
          <p:cNvPicPr>
            <a:picLocks noChangeAspect="1"/>
          </p:cNvPicPr>
          <p:nvPr/>
        </p:nvPicPr>
        <p:blipFill>
          <a:blip r:embed="rId3" cstate="email"/>
          <a:srcRect/>
          <a:stretch>
            <a:fillRect/>
          </a:stretch>
        </p:blipFill>
        <p:spPr bwMode="auto">
          <a:xfrm>
            <a:off x="0" y="0"/>
            <a:ext cx="9144000" cy="6858000"/>
          </a:xfrm>
          <a:prstGeom prst="rect">
            <a:avLst/>
          </a:prstGeom>
          <a:noFill/>
          <a:ln w="9525">
            <a:noFill/>
            <a:miter lim="800000"/>
            <a:headEnd/>
            <a:tailEnd/>
          </a:ln>
        </p:spPr>
      </p:pic>
      <p:sp>
        <p:nvSpPr>
          <p:cNvPr id="8" name="Rectangle 7"/>
          <p:cNvSpPr/>
          <p:nvPr/>
        </p:nvSpPr>
        <p:spPr>
          <a:xfrm>
            <a:off x="3851920" y="1124744"/>
            <a:ext cx="4608512" cy="576064"/>
          </a:xfrm>
          <a:prstGeom prst="rect">
            <a:avLst/>
          </a:prstGeom>
          <a:solidFill>
            <a:srgbClr val="004970"/>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68"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8" descr="Wave Ljusblå awards.tif"/>
          <p:cNvPicPr>
            <a:picLocks noChangeAspect="1"/>
          </p:cNvPicPr>
          <p:nvPr/>
        </p:nvPicPr>
        <p:blipFill>
          <a:blip r:embed="rId10" cstate="print"/>
          <a:stretch>
            <a:fillRect/>
          </a:stretch>
        </p:blipFill>
        <p:spPr bwMode="auto">
          <a:xfrm>
            <a:off x="430" y="185738"/>
            <a:ext cx="9143140" cy="3382962"/>
          </a:xfrm>
          <a:prstGeom prst="rect">
            <a:avLst/>
          </a:prstGeom>
          <a:noFill/>
          <a:ln w="9525">
            <a:noFill/>
            <a:miter lim="800000"/>
            <a:headEnd/>
            <a:tailEnd/>
          </a:ln>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11" name="Picture 7" descr="st_logo_color.jpg"/>
          <p:cNvPicPr>
            <a:picLocks noChangeAspect="1"/>
          </p:cNvPicPr>
          <p:nvPr/>
        </p:nvPicPr>
        <p:blipFill>
          <a:blip r:embed="rId11" cstate="email"/>
          <a:srcRect/>
          <a:stretch>
            <a:fillRect/>
          </a:stretch>
        </p:blipFill>
        <p:spPr bwMode="auto">
          <a:xfrm>
            <a:off x="146050" y="6346825"/>
            <a:ext cx="1216025" cy="415925"/>
          </a:xfrm>
          <a:prstGeom prst="rect">
            <a:avLst/>
          </a:prstGeom>
          <a:noFill/>
          <a:ln w="9525">
            <a:noFill/>
            <a:miter lim="800000"/>
            <a:headEnd/>
            <a:tailEnd/>
          </a:ln>
        </p:spPr>
      </p:pic>
      <p:pic>
        <p:nvPicPr>
          <p:cNvPr id="13" name="Picture 9" descr="cap.tif"/>
          <p:cNvPicPr>
            <a:picLocks noChangeAspect="1"/>
          </p:cNvPicPr>
          <p:nvPr/>
        </p:nvPicPr>
        <p:blipFill>
          <a:blip r:embed="rId12"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97" r:id="rId6"/>
    <p:sldLayoutId id="2147484098" r:id="rId7"/>
    <p:sldLayoutId id="2147484099" r:id="rId8"/>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5" descr="STC Corporate Overview 1.tif"/>
          <p:cNvPicPr>
            <a:picLocks noChangeAspect="1"/>
          </p:cNvPicPr>
          <p:nvPr/>
        </p:nvPicPr>
        <p:blipFill>
          <a:blip r:embed="rId5" cstate="email"/>
          <a:srcRect/>
          <a:stretch>
            <a:fillRect/>
          </a:stretch>
        </p:blipFill>
        <p:spPr bwMode="auto">
          <a:xfrm>
            <a:off x="0" y="0"/>
            <a:ext cx="9144000" cy="6858000"/>
          </a:xfrm>
          <a:prstGeom prst="rect">
            <a:avLst/>
          </a:prstGeom>
          <a:noFill/>
          <a:ln w="9525">
            <a:noFill/>
            <a:miter lim="800000"/>
            <a:headEnd/>
            <a:tailEnd/>
          </a:ln>
        </p:spPr>
      </p:pic>
      <p:sp>
        <p:nvSpPr>
          <p:cNvPr id="8" name="Rectangle 7"/>
          <p:cNvSpPr/>
          <p:nvPr/>
        </p:nvSpPr>
        <p:spPr>
          <a:xfrm>
            <a:off x="3851920" y="1124744"/>
            <a:ext cx="4608512" cy="576064"/>
          </a:xfrm>
          <a:prstGeom prst="rect">
            <a:avLst/>
          </a:prstGeom>
          <a:solidFill>
            <a:srgbClr val="2E6EB7"/>
          </a:solidFill>
          <a:ln w="9525">
            <a:noFill/>
            <a:miter lim="800000"/>
            <a:headEnd/>
            <a:tailE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4076" r:id="rId1"/>
    <p:sldLayoutId id="2147484095" r:id="rId2"/>
    <p:sldLayoutId id="2147484096"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Wave orange slide2.tif"/>
          <p:cNvPicPr>
            <a:picLocks/>
          </p:cNvPicPr>
          <p:nvPr/>
        </p:nvPicPr>
        <p:blipFill>
          <a:blip r:embed="rId9" cstate="email"/>
          <a:stretch>
            <a:fillRect/>
          </a:stretch>
        </p:blipFill>
        <p:spPr>
          <a:xfrm>
            <a:off x="0" y="216000"/>
            <a:ext cx="9144000" cy="1790700"/>
          </a:xfrm>
          <a:prstGeom prst="rect">
            <a:avLst/>
          </a:prstGeom>
          <a:noFill/>
          <a:ln>
            <a:noFill/>
          </a:ln>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9" name="Picture 7" descr="st_logo_color.jpg"/>
          <p:cNvPicPr>
            <a:picLocks noChangeAspect="1"/>
          </p:cNvPicPr>
          <p:nvPr/>
        </p:nvPicPr>
        <p:blipFill>
          <a:blip r:embed="rId10" cstate="email"/>
          <a:srcRect/>
          <a:stretch>
            <a:fillRect/>
          </a:stretch>
        </p:blipFill>
        <p:spPr bwMode="auto">
          <a:xfrm>
            <a:off x="146050" y="6346825"/>
            <a:ext cx="1216025" cy="415925"/>
          </a:xfrm>
          <a:prstGeom prst="rect">
            <a:avLst/>
          </a:prstGeom>
          <a:noFill/>
          <a:ln w="9525">
            <a:noFill/>
            <a:miter lim="800000"/>
            <a:headEnd/>
            <a:tailEnd/>
          </a:ln>
        </p:spPr>
      </p:pic>
      <p:pic>
        <p:nvPicPr>
          <p:cNvPr id="11" name="Picture 9" descr="cap.tif"/>
          <p:cNvPicPr>
            <a:picLocks noChangeAspect="1"/>
          </p:cNvPicPr>
          <p:nvPr/>
        </p:nvPicPr>
        <p:blipFill>
          <a:blip r:embed="rId11"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118" r:id="rId6"/>
    <p:sldLayoutId id="2147484171" r:id="rId7"/>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43" name="Picture 7" descr="st_logo_color.png"/>
          <p:cNvPicPr>
            <a:picLocks noChangeAspect="1"/>
          </p:cNvPicPr>
          <p:nvPr userDrawn="1"/>
        </p:nvPicPr>
        <p:blipFill>
          <a:blip r:embed="rId2" cstate="email"/>
          <a:srcRect/>
          <a:stretch>
            <a:fillRect/>
          </a:stretch>
        </p:blipFill>
        <p:spPr bwMode="auto">
          <a:xfrm>
            <a:off x="207963" y="6388100"/>
            <a:ext cx="1079500" cy="293688"/>
          </a:xfrm>
          <a:prstGeom prst="rect">
            <a:avLst/>
          </a:prstGeom>
          <a:noFill/>
          <a:ln w="9525">
            <a:noFill/>
            <a:miter lim="800000"/>
            <a:headEnd/>
            <a:tailEnd/>
          </a:ln>
        </p:spPr>
      </p:pic>
      <p:sp>
        <p:nvSpPr>
          <p:cNvPr id="9"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rtl="0">
              <a:defRPr/>
            </a:pPr>
            <a:r>
              <a:rPr lang="en-US" kern="1200">
                <a:solidFill>
                  <a:prstClr val="black">
                    <a:lumMod val="65000"/>
                    <a:lumOff val="35000"/>
                  </a:prstClr>
                </a:solidFill>
                <a:latin typeface="Calibri"/>
                <a:ea typeface="+mn-ea"/>
                <a:cs typeface="+mn-cs"/>
              </a:rPr>
              <a:t>Copyright © 2012 Symphony Teleca Corp. All rights reserved.  CONFIDENTIAL AND PROPRIETARY </a:t>
            </a:r>
          </a:p>
        </p:txBody>
      </p:sp>
      <p:sp>
        <p:nvSpPr>
          <p:cNvPr id="10"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lgn="l" rtl="0">
              <a:defRPr/>
            </a:pPr>
            <a:fld id="{9ADBAA12-B903-4FE8-AE91-6CB971AC28E8}" type="slidenum">
              <a:rPr lang="en-US" kern="1200">
                <a:solidFill>
                  <a:prstClr val="black">
                    <a:lumMod val="65000"/>
                    <a:lumOff val="35000"/>
                  </a:prstClr>
                </a:solidFill>
                <a:latin typeface="Calibri"/>
                <a:ea typeface="+mn-ea"/>
                <a:cs typeface="+mn-cs"/>
              </a:rPr>
              <a:pPr algn="l" rtl="0">
                <a:defRPr/>
              </a:pPr>
              <a:t>‹#›</a:t>
            </a:fld>
            <a:endParaRPr lang="en-US" kern="1200" dirty="0">
              <a:solidFill>
                <a:prstClr val="black">
                  <a:lumMod val="65000"/>
                  <a:lumOff val="35000"/>
                </a:prstClr>
              </a:solidFill>
              <a:latin typeface="Calibri"/>
              <a:ea typeface="+mn-ea"/>
              <a:cs typeface="+mn-cs"/>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descr="Wave orange slide2.tif"/>
          <p:cNvPicPr>
            <a:picLocks noChangeAspect="1"/>
          </p:cNvPicPr>
          <p:nvPr/>
        </p:nvPicPr>
        <p:blipFill>
          <a:blip r:embed="rId28" cstate="email"/>
          <a:stretch>
            <a:fillRect/>
          </a:stretch>
        </p:blipFill>
        <p:spPr>
          <a:xfrm>
            <a:off x="0" y="94117"/>
            <a:ext cx="2736533" cy="1096488"/>
          </a:xfrm>
          <a:prstGeom prst="rect">
            <a:avLst/>
          </a:prstGeom>
        </p:spPr>
      </p:pic>
      <p:sp>
        <p:nvSpPr>
          <p:cNvPr id="7" name="Footer Placeholder 1"/>
          <p:cNvSpPr txBox="1">
            <a:spLocks/>
          </p:cNvSpPr>
          <p:nvPr/>
        </p:nvSpPr>
        <p:spPr>
          <a:xfrm>
            <a:off x="2636838" y="6509593"/>
            <a:ext cx="4537075" cy="231775"/>
          </a:xfrm>
          <a:prstGeom prst="rect">
            <a:avLst/>
          </a:prstGeom>
        </p:spPr>
        <p:txBody>
          <a:bodyPr/>
          <a:lstStyle/>
          <a:p>
            <a:pPr algn="ctr" fontAlgn="auto">
              <a:spcBef>
                <a:spcPts val="0"/>
              </a:spcBef>
              <a:spcAft>
                <a:spcPts val="0"/>
              </a:spcAft>
              <a:defRPr/>
            </a:pPr>
            <a:r>
              <a:rPr lang="en-US" sz="600" dirty="0" smtClean="0">
                <a:solidFill>
                  <a:prstClr val="black">
                    <a:lumMod val="65000"/>
                    <a:lumOff val="35000"/>
                  </a:prstClr>
                </a:solidFill>
                <a:latin typeface="Calibri"/>
              </a:rPr>
              <a:t>Copyright © 2013 Symphony Teleca Corp. All rights reserved.  CONFIDENTIAL AND PROPRIETARY</a:t>
            </a:r>
            <a:endParaRPr lang="en-US" sz="600" dirty="0">
              <a:solidFill>
                <a:prstClr val="black">
                  <a:lumMod val="65000"/>
                  <a:lumOff val="35000"/>
                </a:prstClr>
              </a:solidFill>
              <a:latin typeface="Calibri"/>
            </a:endParaRPr>
          </a:p>
        </p:txBody>
      </p:sp>
      <p:sp>
        <p:nvSpPr>
          <p:cNvPr id="12" name="Slide Number Placeholder 4"/>
          <p:cNvSpPr txBox="1">
            <a:spLocks/>
          </p:cNvSpPr>
          <p:nvPr/>
        </p:nvSpPr>
        <p:spPr bwMode="auto">
          <a:xfrm>
            <a:off x="8767763" y="6492875"/>
            <a:ext cx="376237" cy="365125"/>
          </a:xfrm>
          <a:prstGeom prst="rect">
            <a:avLst/>
          </a:prstGeom>
          <a:noFill/>
          <a:ln w="9525">
            <a:noFill/>
            <a:miter lim="800000"/>
            <a:headEnd/>
            <a:tailEnd/>
          </a:ln>
        </p:spPr>
        <p:txBody>
          <a:bodyPr/>
          <a:lstStyle/>
          <a:p>
            <a:pPr fontAlgn="auto">
              <a:spcBef>
                <a:spcPts val="0"/>
              </a:spcBef>
              <a:spcAft>
                <a:spcPts val="0"/>
              </a:spcAft>
            </a:pPr>
            <a:fld id="{37D20160-D61E-4DC7-B20A-E66C1D03C2E3}" type="slidenum">
              <a:rPr lang="en-US" sz="700">
                <a:solidFill>
                  <a:srgbClr val="595959"/>
                </a:solidFill>
                <a:latin typeface="Calibri" pitchFamily="34" charset="0"/>
              </a:rPr>
              <a:pPr fontAlgn="auto">
                <a:spcBef>
                  <a:spcPts val="0"/>
                </a:spcBef>
                <a:spcAft>
                  <a:spcPts val="0"/>
                </a:spcAft>
              </a:pPr>
              <a:t>‹#›</a:t>
            </a:fld>
            <a:endParaRPr lang="en-US" sz="700" dirty="0">
              <a:solidFill>
                <a:srgbClr val="595959"/>
              </a:solidFill>
              <a:latin typeface="Calibri" pitchFamily="34" charset="0"/>
            </a:endParaRPr>
          </a:p>
        </p:txBody>
      </p:sp>
      <p:pic>
        <p:nvPicPr>
          <p:cNvPr id="11" name="Picture 7" descr="st_logo_color.jpg"/>
          <p:cNvPicPr>
            <a:picLocks noChangeAspect="1"/>
          </p:cNvPicPr>
          <p:nvPr/>
        </p:nvPicPr>
        <p:blipFill>
          <a:blip r:embed="rId29" cstate="email"/>
          <a:srcRect/>
          <a:stretch>
            <a:fillRect/>
          </a:stretch>
        </p:blipFill>
        <p:spPr bwMode="auto">
          <a:xfrm>
            <a:off x="146050" y="6346825"/>
            <a:ext cx="1216025" cy="415925"/>
          </a:xfrm>
          <a:prstGeom prst="rect">
            <a:avLst/>
          </a:prstGeom>
          <a:noFill/>
          <a:ln w="9525">
            <a:noFill/>
            <a:miter lim="800000"/>
            <a:headEnd/>
            <a:tailEnd/>
          </a:ln>
        </p:spPr>
      </p:pic>
      <p:pic>
        <p:nvPicPr>
          <p:cNvPr id="13" name="Picture 9" descr="cap.tif"/>
          <p:cNvPicPr>
            <a:picLocks noChangeAspect="1"/>
          </p:cNvPicPr>
          <p:nvPr/>
        </p:nvPicPr>
        <p:blipFill>
          <a:blip r:embed="rId30" cstate="print"/>
          <a:srcRect/>
          <a:stretch>
            <a:fillRect/>
          </a:stretch>
        </p:blipFill>
        <p:spPr bwMode="auto">
          <a:xfrm>
            <a:off x="6600825" y="174625"/>
            <a:ext cx="22606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100" r:id="rId7"/>
    <p:sldLayoutId id="2147484101" r:id="rId8"/>
    <p:sldLayoutId id="2147484102"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 id="2147484159" r:id="rId20"/>
    <p:sldLayoutId id="2147484160" r:id="rId21"/>
    <p:sldLayoutId id="2147484161" r:id="rId22"/>
    <p:sldLayoutId id="2147484162" r:id="rId23"/>
    <p:sldLayoutId id="2147484163" r:id="rId24"/>
    <p:sldLayoutId id="2147484132" r:id="rId25"/>
    <p:sldLayoutId id="2147484147" r:id="rId26"/>
  </p:sldLayoutIdLst>
  <p:transition/>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3pPr>
      <a:lvl4pPr marL="16002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Clr>
          <a:srgbClr val="C3358E"/>
        </a:buClr>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43" name="Picture 7" descr="st_logo_color.png"/>
          <p:cNvPicPr>
            <a:picLocks noChangeAspect="1"/>
          </p:cNvPicPr>
          <p:nvPr userDrawn="1"/>
        </p:nvPicPr>
        <p:blipFill>
          <a:blip r:embed="rId2" cstate="email"/>
          <a:srcRect/>
          <a:stretch>
            <a:fillRect/>
          </a:stretch>
        </p:blipFill>
        <p:spPr bwMode="auto">
          <a:xfrm>
            <a:off x="207963" y="6388100"/>
            <a:ext cx="1079500" cy="293688"/>
          </a:xfrm>
          <a:prstGeom prst="rect">
            <a:avLst/>
          </a:prstGeom>
          <a:noFill/>
          <a:ln w="9525">
            <a:noFill/>
            <a:miter lim="800000"/>
            <a:headEnd/>
            <a:tailEnd/>
          </a:ln>
        </p:spPr>
      </p:pic>
      <p:sp>
        <p:nvSpPr>
          <p:cNvPr id="9"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rtl="0">
              <a:defRPr/>
            </a:pPr>
            <a:r>
              <a:rPr lang="en-US" kern="1200">
                <a:solidFill>
                  <a:prstClr val="black">
                    <a:lumMod val="65000"/>
                    <a:lumOff val="35000"/>
                  </a:prstClr>
                </a:solidFill>
                <a:latin typeface="Calibri"/>
                <a:ea typeface="+mn-ea"/>
                <a:cs typeface="+mn-cs"/>
              </a:rPr>
              <a:t>Copyright © 2012 Symphony Teleca Corp. All rights reserved.  CONFIDENTIAL AND PROPRIETARY </a:t>
            </a:r>
          </a:p>
        </p:txBody>
      </p:sp>
      <p:sp>
        <p:nvSpPr>
          <p:cNvPr id="10"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lgn="l" rtl="0">
              <a:defRPr/>
            </a:pPr>
            <a:fld id="{9ADBAA12-B903-4FE8-AE91-6CB971AC28E8}" type="slidenum">
              <a:rPr lang="en-US" kern="1200">
                <a:solidFill>
                  <a:prstClr val="black">
                    <a:lumMod val="65000"/>
                    <a:lumOff val="35000"/>
                  </a:prstClr>
                </a:solidFill>
                <a:latin typeface="Calibri"/>
                <a:ea typeface="+mn-ea"/>
                <a:cs typeface="+mn-cs"/>
              </a:rPr>
              <a:pPr algn="l" rtl="0">
                <a:defRPr/>
              </a:pPr>
              <a:t>‹#›</a:t>
            </a:fld>
            <a:endParaRPr lang="en-US" kern="1200" dirty="0">
              <a:solidFill>
                <a:prstClr val="black">
                  <a:lumMod val="65000"/>
                  <a:lumOff val="35000"/>
                </a:prstClr>
              </a:solidFill>
              <a:latin typeface="Calibri"/>
              <a:ea typeface="+mn-ea"/>
              <a:cs typeface="+mn-cs"/>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43" name="Picture 7" descr="st_logo_color.png"/>
          <p:cNvPicPr>
            <a:picLocks noChangeAspect="1"/>
          </p:cNvPicPr>
          <p:nvPr userDrawn="1"/>
        </p:nvPicPr>
        <p:blipFill>
          <a:blip r:embed="rId2" cstate="email"/>
          <a:srcRect/>
          <a:stretch>
            <a:fillRect/>
          </a:stretch>
        </p:blipFill>
        <p:spPr bwMode="auto">
          <a:xfrm>
            <a:off x="207963" y="6388100"/>
            <a:ext cx="1079500" cy="293688"/>
          </a:xfrm>
          <a:prstGeom prst="rect">
            <a:avLst/>
          </a:prstGeom>
          <a:noFill/>
          <a:ln w="9525">
            <a:noFill/>
            <a:miter lim="800000"/>
            <a:headEnd/>
            <a:tailEnd/>
          </a:ln>
        </p:spPr>
      </p:pic>
      <p:sp>
        <p:nvSpPr>
          <p:cNvPr id="9"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rtl="0">
              <a:defRPr/>
            </a:pPr>
            <a:r>
              <a:rPr lang="en-US" kern="1200">
                <a:solidFill>
                  <a:prstClr val="black">
                    <a:lumMod val="65000"/>
                    <a:lumOff val="35000"/>
                  </a:prstClr>
                </a:solidFill>
                <a:latin typeface="Calibri"/>
                <a:ea typeface="+mn-ea"/>
                <a:cs typeface="+mn-cs"/>
              </a:rPr>
              <a:t>Copyright © 2012 Symphony Teleca Corp. All rights reserved.  CONFIDENTIAL AND PROPRIETARY </a:t>
            </a:r>
          </a:p>
        </p:txBody>
      </p:sp>
      <p:sp>
        <p:nvSpPr>
          <p:cNvPr id="10"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lgn="l" rtl="0">
              <a:defRPr/>
            </a:pPr>
            <a:fld id="{9ADBAA12-B903-4FE8-AE91-6CB971AC28E8}" type="slidenum">
              <a:rPr lang="en-US" kern="1200">
                <a:solidFill>
                  <a:prstClr val="black">
                    <a:lumMod val="65000"/>
                    <a:lumOff val="35000"/>
                  </a:prstClr>
                </a:solidFill>
                <a:latin typeface="Calibri"/>
                <a:ea typeface="+mn-ea"/>
                <a:cs typeface="+mn-cs"/>
              </a:rPr>
              <a:pPr algn="l" rtl="0">
                <a:defRPr/>
              </a:pPr>
              <a:t>‹#›</a:t>
            </a:fld>
            <a:endParaRPr lang="en-US" kern="1200" dirty="0">
              <a:solidFill>
                <a:prstClr val="black">
                  <a:lumMod val="65000"/>
                  <a:lumOff val="35000"/>
                </a:prstClr>
              </a:solidFill>
              <a:latin typeface="Calibri"/>
              <a:ea typeface="+mn-ea"/>
              <a:cs typeface="+mn-cs"/>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91" r:id="rId1"/>
    <p:sldLayoutId id="2147484010" r:id="rId2"/>
    <p:sldLayoutId id="2147484013" r:id="rId3"/>
  </p:sldLayoutIdLst>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ubbles_presentation_1024x768_grey.jpg"/>
          <p:cNvPicPr>
            <a:picLocks noChangeAspect="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pic>
        <p:nvPicPr>
          <p:cNvPr id="13315" name="Picture 8" descr="st_logo_color.png"/>
          <p:cNvPicPr>
            <a:picLocks noChangeAspect="1"/>
          </p:cNvPicPr>
          <p:nvPr userDrawn="1"/>
        </p:nvPicPr>
        <p:blipFill>
          <a:blip r:embed="rId3" cstate="email"/>
          <a:srcRect/>
          <a:stretch>
            <a:fillRect/>
          </a:stretch>
        </p:blipFill>
        <p:spPr bwMode="auto">
          <a:xfrm>
            <a:off x="207963" y="6388100"/>
            <a:ext cx="1079500" cy="293688"/>
          </a:xfrm>
          <a:prstGeom prst="rect">
            <a:avLst/>
          </a:prstGeom>
          <a:noFill/>
          <a:ln w="9525">
            <a:noFill/>
            <a:miter lim="800000"/>
            <a:headEnd/>
            <a:tailEnd/>
          </a:ln>
        </p:spPr>
      </p:pic>
      <p:sp>
        <p:nvSpPr>
          <p:cNvPr id="13" name="Footer Placeholder 3"/>
          <p:cNvSpPr>
            <a:spLocks noGrp="1"/>
          </p:cNvSpPr>
          <p:nvPr userDrawn="1">
            <p:ph type="ftr" sz="quarter" idx="3"/>
          </p:nvPr>
        </p:nvSpPr>
        <p:spPr>
          <a:xfrm>
            <a:off x="2940050" y="6376988"/>
            <a:ext cx="3295650" cy="365125"/>
          </a:xfrm>
          <a:prstGeom prst="rect">
            <a:avLst/>
          </a:prstGeom>
        </p:spPr>
        <p:txBody>
          <a:bodyPr/>
          <a:lstStyle>
            <a:lvl1pPr algn="ctr" fontAlgn="auto">
              <a:spcBef>
                <a:spcPts val="0"/>
              </a:spcBef>
              <a:spcAft>
                <a:spcPts val="0"/>
              </a:spcAft>
              <a:defRPr sz="600">
                <a:solidFill>
                  <a:schemeClr val="tx1">
                    <a:lumMod val="65000"/>
                    <a:lumOff val="35000"/>
                  </a:schemeClr>
                </a:solidFill>
                <a:latin typeface="+mn-lt"/>
              </a:defRPr>
            </a:lvl1pPr>
          </a:lstStyle>
          <a:p>
            <a:pPr>
              <a:defRPr/>
            </a:pPr>
            <a:r>
              <a:rPr lang="en-US">
                <a:solidFill>
                  <a:prstClr val="black">
                    <a:lumMod val="65000"/>
                    <a:lumOff val="35000"/>
                  </a:prstClr>
                </a:solidFill>
              </a:rPr>
              <a:t>Copyright © 2012 Symphony Teleca Corp. All rights reserved.  CONFIDENTIAL AND PROPRIETARY </a:t>
            </a:r>
          </a:p>
        </p:txBody>
      </p:sp>
      <p:sp>
        <p:nvSpPr>
          <p:cNvPr id="14" name="Slide Number Placeholder 4"/>
          <p:cNvSpPr>
            <a:spLocks noGrp="1"/>
          </p:cNvSpPr>
          <p:nvPr>
            <p:ph type="sldNum" sz="quarter" idx="4"/>
          </p:nvPr>
        </p:nvSpPr>
        <p:spPr>
          <a:xfrm>
            <a:off x="8640763" y="6443663"/>
            <a:ext cx="376237" cy="365125"/>
          </a:xfrm>
          <a:prstGeom prst="rect">
            <a:avLst/>
          </a:prstGeom>
        </p:spPr>
        <p:txBody>
          <a:bodyPr/>
          <a:lstStyle>
            <a:lvl1pPr fontAlgn="auto">
              <a:spcBef>
                <a:spcPts val="0"/>
              </a:spcBef>
              <a:spcAft>
                <a:spcPts val="0"/>
              </a:spcAft>
              <a:defRPr sz="700" baseline="0">
                <a:solidFill>
                  <a:schemeClr val="tx1">
                    <a:lumMod val="65000"/>
                    <a:lumOff val="35000"/>
                  </a:schemeClr>
                </a:solidFill>
                <a:latin typeface="+mn-lt"/>
              </a:defRPr>
            </a:lvl1pPr>
          </a:lstStyle>
          <a:p>
            <a:pPr>
              <a:defRPr/>
            </a:pPr>
            <a:fld id="{0849703B-86ED-4792-A57B-5790DBD94E29}" type="slidenum">
              <a:rPr lang="en-US">
                <a:solidFill>
                  <a:prstClr val="black">
                    <a:lumMod val="65000"/>
                    <a:lumOff val="35000"/>
                  </a:prstClr>
                </a:solidFill>
              </a:rPr>
              <a:pPr>
                <a:defRPr/>
              </a:pPr>
              <a:t>‹#›</a:t>
            </a:fld>
            <a:endParaRPr lang="en-US" dirty="0">
              <a:solidFill>
                <a:prstClr val="black">
                  <a:lumMod val="65000"/>
                  <a:lumOff val="35000"/>
                </a:prstClr>
              </a:solidFill>
            </a:endParaRPr>
          </a:p>
        </p:txBody>
      </p:sp>
    </p:spTree>
  </p:cSld>
  <p:clrMap bg1="lt1" tx1="dk1" bg2="lt2" tx2="dk2" accent1="accent1" accent2="accent2" accent3="accent3" accent4="accent4" accent5="accent5" accent6="accent6" hlink="hlink" folHlink="folHlink"/>
  <p:transition/>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2.jpeg"/><Relationship Id="rId3" Type="http://schemas.openxmlformats.org/officeDocument/2006/relationships/hyperlink" Target="https://developer.apple.com/library/ios/documentation/UIKit/Reference/UIViewController_Class/Reference/Referenc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7.png"/><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4.png"/><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3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2.jpeg"/><Relationship Id="rId3"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7.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8.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6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2.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3.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5.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ctrTitle"/>
          </p:nvPr>
        </p:nvSpPr>
        <p:spPr/>
        <p:txBody>
          <a:bodyPr/>
          <a:lstStyle/>
          <a:p>
            <a:pPr eaLnBrk="1" hangingPunct="1"/>
            <a:r>
              <a:rPr lang="en-US" dirty="0" smtClean="0"/>
              <a:t>Views and View Controllers  in </a:t>
            </a:r>
            <a:r>
              <a:rPr lang="en-US" dirty="0" err="1" smtClean="0"/>
              <a:t>iOS</a:t>
            </a:r>
            <a:endParaRPr lang="ru-RU" dirty="0" smtClean="0"/>
          </a:p>
        </p:txBody>
      </p:sp>
      <p:sp>
        <p:nvSpPr>
          <p:cNvPr id="14340" name="Text Box 6"/>
          <p:cNvSpPr txBox="1">
            <a:spLocks noChangeArrowheads="1"/>
          </p:cNvSpPr>
          <p:nvPr/>
        </p:nvSpPr>
        <p:spPr bwMode="auto">
          <a:xfrm>
            <a:off x="1214438" y="6410325"/>
            <a:ext cx="3600450" cy="304800"/>
          </a:xfrm>
          <a:prstGeom prst="rect">
            <a:avLst/>
          </a:prstGeom>
          <a:noFill/>
          <a:ln w="9525">
            <a:noFill/>
            <a:miter lim="800000"/>
            <a:headEnd/>
            <a:tailEnd/>
          </a:ln>
        </p:spPr>
        <p:txBody>
          <a:bodyPr>
            <a:spAutoFit/>
          </a:bodyPr>
          <a:lstStyle/>
          <a:p>
            <a:pPr algn="r">
              <a:spcBef>
                <a:spcPct val="50000"/>
              </a:spcBef>
            </a:pPr>
            <a:r>
              <a:rPr lang="en-US" sz="1400" i="1" dirty="0" smtClean="0">
                <a:solidFill>
                  <a:schemeClr val="bg1"/>
                </a:solidFill>
              </a:rPr>
              <a:t>Vladimir Tyutin</a:t>
            </a:r>
            <a:endParaRPr lang="en-US" sz="1400" i="1" dirty="0">
              <a:solidFill>
                <a:schemeClr val="bg1"/>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3"/>
          </p:nvPr>
        </p:nvSpPr>
        <p:spPr/>
        <p:txBody>
          <a:bodyPr/>
          <a:lstStyle/>
          <a:p>
            <a:r>
              <a:rPr lang="en-US" b="1" dirty="0" smtClean="0"/>
              <a:t>Table View Controllers</a:t>
            </a:r>
          </a:p>
          <a:p>
            <a:endParaRPr lang="ru-RU" dirty="0"/>
          </a:p>
        </p:txBody>
      </p:sp>
      <p:pic>
        <p:nvPicPr>
          <p:cNvPr id="227330" name="Picture 2" descr="https://developer.apple.com/library/ios/featuredarticles/ViewControllerPGforiPhoneOS/Art/managing_a_tabular_data_2x.png"/>
          <p:cNvPicPr>
            <a:picLocks noChangeAspect="1" noChangeArrowheads="1"/>
          </p:cNvPicPr>
          <p:nvPr/>
        </p:nvPicPr>
        <p:blipFill>
          <a:blip r:embed="rId2" cstate="print"/>
          <a:srcRect/>
          <a:stretch>
            <a:fillRect/>
          </a:stretch>
        </p:blipFill>
        <p:spPr bwMode="auto">
          <a:xfrm>
            <a:off x="4045792" y="3251440"/>
            <a:ext cx="5029200" cy="3267075"/>
          </a:xfrm>
          <a:prstGeom prst="rect">
            <a:avLst/>
          </a:prstGeom>
          <a:noFill/>
        </p:spPr>
      </p:pic>
      <p:sp>
        <p:nvSpPr>
          <p:cNvPr id="227331" name="Rectangle 3"/>
          <p:cNvSpPr>
            <a:spLocks noChangeArrowheads="1"/>
          </p:cNvSpPr>
          <p:nvPr/>
        </p:nvSpPr>
        <p:spPr bwMode="auto">
          <a:xfrm>
            <a:off x="120770" y="1858817"/>
            <a:ext cx="6754483" cy="27515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Many</a:t>
            </a:r>
            <a:r>
              <a:rPr lang="ru-RU" sz="1600" dirty="0" smtClean="0">
                <a:latin typeface="+mn-lt"/>
              </a:rPr>
              <a:t> </a:t>
            </a:r>
            <a:r>
              <a:rPr lang="ru-RU" sz="1600" dirty="0" err="1" smtClean="0">
                <a:latin typeface="+mn-lt"/>
              </a:rPr>
              <a:t>apps</a:t>
            </a:r>
            <a:r>
              <a:rPr lang="ru-RU" sz="1600" dirty="0" smtClean="0">
                <a:latin typeface="+mn-lt"/>
              </a:rPr>
              <a:t> </a:t>
            </a:r>
            <a:r>
              <a:rPr lang="ru-RU" sz="1600" dirty="0" err="1" smtClean="0">
                <a:latin typeface="+mn-lt"/>
              </a:rPr>
              <a:t>display</a:t>
            </a:r>
            <a:r>
              <a:rPr lang="ru-RU" sz="1600" dirty="0" smtClean="0">
                <a:latin typeface="+mn-lt"/>
              </a:rPr>
              <a:t> </a:t>
            </a:r>
            <a:r>
              <a:rPr lang="ru-RU" sz="1600" dirty="0" err="1" smtClean="0">
                <a:latin typeface="+mn-lt"/>
              </a:rPr>
              <a:t>tabular</a:t>
            </a:r>
            <a:r>
              <a:rPr lang="ru-RU" sz="1600" dirty="0" smtClean="0">
                <a:latin typeface="+mn-lt"/>
              </a:rPr>
              <a:t> </a:t>
            </a:r>
            <a:r>
              <a:rPr lang="ru-RU" sz="1600" dirty="0" err="1" smtClean="0">
                <a:latin typeface="+mn-lt"/>
              </a:rPr>
              <a:t>data</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For</a:t>
            </a:r>
            <a:r>
              <a:rPr lang="ru-RU" sz="1600" dirty="0" smtClean="0">
                <a:latin typeface="+mn-lt"/>
              </a:rPr>
              <a:t> </a:t>
            </a:r>
            <a:r>
              <a:rPr lang="ru-RU" sz="1600" dirty="0" err="1" smtClean="0">
                <a:latin typeface="+mn-lt"/>
              </a:rPr>
              <a:t>this</a:t>
            </a:r>
            <a:r>
              <a:rPr lang="ru-RU" sz="1600" dirty="0" smtClean="0">
                <a:latin typeface="+mn-lt"/>
              </a:rPr>
              <a:t> </a:t>
            </a:r>
            <a:r>
              <a:rPr lang="ru-RU" sz="1600" dirty="0" err="1" smtClean="0">
                <a:latin typeface="+mn-lt"/>
              </a:rPr>
              <a:t>reason</a:t>
            </a:r>
            <a:r>
              <a:rPr lang="ru-RU" sz="1600" dirty="0" smtClean="0">
                <a:latin typeface="+mn-lt"/>
              </a:rPr>
              <a:t>, </a:t>
            </a:r>
            <a:r>
              <a:rPr lang="ru-RU" sz="1600" dirty="0" err="1" smtClean="0">
                <a:latin typeface="+mn-lt"/>
              </a:rPr>
              <a:t>iOS</a:t>
            </a:r>
            <a:r>
              <a:rPr lang="ru-RU" sz="1600" dirty="0" smtClean="0">
                <a:latin typeface="+mn-lt"/>
              </a:rPr>
              <a:t> </a:t>
            </a:r>
            <a:r>
              <a:rPr lang="ru-RU" sz="1600" dirty="0" err="1" smtClean="0">
                <a:latin typeface="+mn-lt"/>
              </a:rPr>
              <a:t>provides</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built-in</a:t>
            </a:r>
            <a:r>
              <a:rPr lang="ru-RU" sz="1600" dirty="0" smtClean="0">
                <a:latin typeface="+mn-lt"/>
              </a:rPr>
              <a:t> </a:t>
            </a:r>
            <a:r>
              <a:rPr lang="ru-RU" sz="1600" dirty="0" err="1" smtClean="0">
                <a:latin typeface="+mn-lt"/>
              </a:rPr>
              <a:t>subclass</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UIViewController</a:t>
            </a:r>
            <a:r>
              <a:rPr lang="ru-RU" sz="1600" dirty="0" smtClean="0">
                <a:latin typeface="+mn-lt"/>
              </a:rPr>
              <a:t> </a:t>
            </a:r>
            <a:r>
              <a:rPr lang="ru-RU" sz="1600" dirty="0" err="1" smtClean="0">
                <a:latin typeface="+mn-lt"/>
              </a:rPr>
              <a:t>class</a:t>
            </a:r>
            <a:r>
              <a:rPr lang="ru-RU" sz="1600" dirty="0" smtClean="0">
                <a:latin typeface="+mn-lt"/>
              </a:rPr>
              <a:t> </a:t>
            </a:r>
            <a:r>
              <a:rPr lang="ru-RU" sz="1600" dirty="0" err="1" smtClean="0">
                <a:latin typeface="+mn-lt"/>
              </a:rPr>
              <a:t>designed</a:t>
            </a:r>
            <a:r>
              <a:rPr lang="ru-RU" sz="1600" dirty="0" smtClean="0">
                <a:latin typeface="+mn-lt"/>
              </a:rPr>
              <a:t> </a:t>
            </a:r>
            <a:r>
              <a:rPr lang="ru-RU" sz="1600" dirty="0" err="1" smtClean="0">
                <a:latin typeface="+mn-lt"/>
              </a:rPr>
              <a:t>specifically</a:t>
            </a:r>
            <a:r>
              <a:rPr lang="ru-RU" sz="1600" dirty="0" smtClean="0">
                <a:latin typeface="+mn-lt"/>
              </a:rPr>
              <a:t> </a:t>
            </a:r>
            <a:r>
              <a:rPr lang="ru-RU" sz="1600" dirty="0" err="1" smtClean="0">
                <a:latin typeface="+mn-lt"/>
              </a:rPr>
              <a:t>for</a:t>
            </a:r>
            <a:r>
              <a:rPr lang="ru-RU" sz="1600" dirty="0" smtClean="0">
                <a:latin typeface="+mn-lt"/>
              </a:rPr>
              <a:t> </a:t>
            </a:r>
            <a:r>
              <a:rPr lang="ru-RU" sz="1600" dirty="0" err="1" smtClean="0">
                <a:latin typeface="+mn-lt"/>
              </a:rPr>
              <a:t>managing</a:t>
            </a:r>
            <a:r>
              <a:rPr lang="ru-RU" sz="1600" dirty="0" smtClean="0">
                <a:latin typeface="+mn-lt"/>
              </a:rPr>
              <a:t> </a:t>
            </a:r>
            <a:r>
              <a:rPr lang="ru-RU" sz="1600" dirty="0" err="1" smtClean="0">
                <a:latin typeface="+mn-lt"/>
              </a:rPr>
              <a:t>tabular</a:t>
            </a:r>
            <a:r>
              <a:rPr lang="ru-RU" sz="1600" dirty="0" smtClean="0">
                <a:latin typeface="+mn-lt"/>
              </a:rPr>
              <a:t> </a:t>
            </a:r>
            <a:r>
              <a:rPr lang="ru-RU" sz="1600" dirty="0" err="1" smtClean="0">
                <a:latin typeface="+mn-lt"/>
              </a:rPr>
              <a:t>data</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b="1" dirty="0" err="1" smtClean="0">
                <a:latin typeface="+mn-lt"/>
              </a:rPr>
              <a:t>UITableViewController</a:t>
            </a:r>
            <a:r>
              <a:rPr lang="ru-RU" sz="1600" dirty="0" smtClean="0">
                <a:latin typeface="+mn-lt"/>
              </a:rPr>
              <a:t> </a:t>
            </a:r>
            <a:r>
              <a:rPr lang="ru-RU" sz="1600" dirty="0" err="1" smtClean="0">
                <a:latin typeface="+mn-lt"/>
              </a:rPr>
              <a:t>manages</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table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adds</a:t>
            </a:r>
            <a:r>
              <a:rPr lang="ru-RU" sz="1600" dirty="0" smtClean="0">
                <a:latin typeface="+mn-lt"/>
              </a:rPr>
              <a:t> </a:t>
            </a:r>
            <a:r>
              <a:rPr lang="ru-RU" sz="1600" dirty="0" err="1" smtClean="0">
                <a:latin typeface="+mn-lt"/>
              </a:rPr>
              <a:t>support</a:t>
            </a:r>
            <a:r>
              <a:rPr lang="ru-RU" sz="1600" dirty="0" smtClean="0">
                <a:latin typeface="+mn-lt"/>
              </a:rPr>
              <a:t> </a:t>
            </a:r>
            <a:r>
              <a:rPr lang="ru-RU" sz="1600" dirty="0" err="1" smtClean="0">
                <a:latin typeface="+mn-lt"/>
              </a:rPr>
              <a:t>for</a:t>
            </a:r>
            <a:r>
              <a:rPr lang="ru-RU" sz="1600" dirty="0" smtClean="0">
                <a:latin typeface="+mn-lt"/>
              </a:rPr>
              <a:t> </a:t>
            </a:r>
            <a:r>
              <a:rPr lang="ru-RU" sz="1600" dirty="0" err="1" smtClean="0">
                <a:latin typeface="+mn-lt"/>
              </a:rPr>
              <a:t>many</a:t>
            </a:r>
            <a:r>
              <a:rPr lang="ru-RU" sz="1600" dirty="0" smtClean="0">
                <a:latin typeface="+mn-lt"/>
              </a:rPr>
              <a:t> </a:t>
            </a:r>
            <a:r>
              <a:rPr lang="ru-RU" sz="1600" dirty="0" err="1" smtClean="0">
                <a:latin typeface="+mn-lt"/>
              </a:rPr>
              <a:t>standard</a:t>
            </a:r>
            <a:r>
              <a:rPr lang="ru-RU" sz="1600" dirty="0" smtClean="0">
                <a:latin typeface="+mn-lt"/>
              </a:rPr>
              <a:t> </a:t>
            </a:r>
            <a:r>
              <a:rPr lang="ru-RU" sz="1600" dirty="0" err="1" smtClean="0">
                <a:latin typeface="+mn-lt"/>
              </a:rPr>
              <a:t>table-related</a:t>
            </a:r>
            <a:r>
              <a:rPr lang="ru-RU" sz="1600" dirty="0" smtClean="0">
                <a:latin typeface="+mn-lt"/>
              </a:rPr>
              <a:t> </a:t>
            </a:r>
            <a:r>
              <a:rPr lang="ru-RU" sz="1600" dirty="0" err="1" smtClean="0">
                <a:latin typeface="+mn-lt"/>
              </a:rPr>
              <a:t>behaviors</a:t>
            </a:r>
            <a:r>
              <a:rPr lang="ru-RU" sz="1600" dirty="0" smtClean="0">
                <a:latin typeface="+mn-lt"/>
              </a:rPr>
              <a:t> </a:t>
            </a:r>
            <a:r>
              <a:rPr lang="ru-RU" sz="1600" dirty="0" err="1" smtClean="0">
                <a:latin typeface="+mn-lt"/>
              </a:rPr>
              <a:t>such</a:t>
            </a:r>
            <a:r>
              <a:rPr lang="ru-RU" sz="1600" dirty="0" smtClean="0">
                <a:latin typeface="+mn-lt"/>
              </a:rPr>
              <a:t> </a:t>
            </a:r>
            <a:r>
              <a:rPr lang="ru-RU" sz="1600" dirty="0" err="1" smtClean="0">
                <a:latin typeface="+mn-lt"/>
              </a:rPr>
              <a:t>as</a:t>
            </a:r>
            <a:r>
              <a:rPr lang="ru-RU" sz="1600" dirty="0" smtClean="0">
                <a:latin typeface="+mn-lt"/>
              </a:rPr>
              <a:t> </a:t>
            </a:r>
            <a:r>
              <a:rPr lang="ru-RU" sz="1600" dirty="0" err="1" smtClean="0">
                <a:latin typeface="+mn-lt"/>
              </a:rPr>
              <a:t>selection</a:t>
            </a:r>
            <a:r>
              <a:rPr lang="ru-RU" sz="1600" dirty="0" smtClean="0">
                <a:latin typeface="+mn-lt"/>
              </a:rPr>
              <a:t> </a:t>
            </a:r>
            <a:r>
              <a:rPr lang="ru-RU" sz="1600" dirty="0" err="1" smtClean="0">
                <a:latin typeface="+mn-lt"/>
              </a:rPr>
              <a:t>management</a:t>
            </a:r>
            <a:r>
              <a:rPr lang="ru-RU" sz="1600" dirty="0" smtClean="0">
                <a:latin typeface="+mn-lt"/>
              </a:rPr>
              <a:t>, </a:t>
            </a:r>
            <a:r>
              <a:rPr lang="ru-RU" sz="1600" dirty="0" err="1" smtClean="0">
                <a:latin typeface="+mn-lt"/>
              </a:rPr>
              <a:t>row</a:t>
            </a:r>
            <a:r>
              <a:rPr lang="ru-RU" sz="1600" dirty="0" smtClean="0">
                <a:latin typeface="+mn-lt"/>
              </a:rPr>
              <a:t> </a:t>
            </a:r>
            <a:r>
              <a:rPr lang="ru-RU" sz="1600" dirty="0" err="1" smtClean="0">
                <a:latin typeface="+mn-lt"/>
              </a:rPr>
              <a:t>editing</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table</a:t>
            </a:r>
            <a:r>
              <a:rPr lang="ru-RU" sz="1600" dirty="0" smtClean="0">
                <a:latin typeface="+mn-lt"/>
              </a:rPr>
              <a:t> </a:t>
            </a:r>
            <a:r>
              <a:rPr lang="ru-RU" sz="1600" dirty="0" err="1" smtClean="0">
                <a:latin typeface="+mn-lt"/>
              </a:rPr>
              <a:t>configuration</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This</a:t>
            </a:r>
            <a:r>
              <a:rPr lang="ru-RU" sz="1600" dirty="0" smtClean="0">
                <a:latin typeface="+mn-lt"/>
              </a:rPr>
              <a:t> </a:t>
            </a:r>
            <a:r>
              <a:rPr lang="ru-RU" sz="1600" dirty="0" err="1" smtClean="0">
                <a:latin typeface="+mn-lt"/>
              </a:rPr>
              <a:t>additional</a:t>
            </a:r>
            <a:r>
              <a:rPr lang="ru-RU" sz="1600" dirty="0" smtClean="0">
                <a:latin typeface="+mn-lt"/>
              </a:rPr>
              <a:t> </a:t>
            </a:r>
            <a:r>
              <a:rPr lang="ru-RU" sz="1600" dirty="0" err="1" smtClean="0">
                <a:latin typeface="+mn-lt"/>
              </a:rPr>
              <a:t>support</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there</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minimize</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amount</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code</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must</a:t>
            </a:r>
            <a:r>
              <a:rPr lang="ru-RU" sz="1600" dirty="0" smtClean="0">
                <a:latin typeface="+mn-lt"/>
              </a:rPr>
              <a:t> </a:t>
            </a:r>
            <a:r>
              <a:rPr lang="ru-RU" sz="1600" dirty="0" err="1" smtClean="0">
                <a:latin typeface="+mn-lt"/>
              </a:rPr>
              <a:t>write</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create</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initialize</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table-based</a:t>
            </a:r>
            <a:r>
              <a:rPr lang="ru-RU" sz="1600" dirty="0" smtClean="0">
                <a:latin typeface="+mn-lt"/>
              </a:rPr>
              <a:t> </a:t>
            </a:r>
            <a:r>
              <a:rPr lang="ru-RU" sz="1600" dirty="0" err="1" smtClean="0">
                <a:latin typeface="+mn-lt"/>
              </a:rPr>
              <a:t>interface</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also</a:t>
            </a:r>
            <a:r>
              <a:rPr lang="ru-RU" sz="1600" dirty="0" smtClean="0">
                <a:latin typeface="+mn-lt"/>
              </a:rPr>
              <a:t> </a:t>
            </a:r>
            <a:r>
              <a:rPr lang="ru-RU" sz="1600" dirty="0" err="1" smtClean="0">
                <a:latin typeface="+mn-lt"/>
              </a:rPr>
              <a:t>subclass</a:t>
            </a:r>
            <a:r>
              <a:rPr lang="ru-RU" sz="1600" dirty="0" smtClean="0">
                <a:latin typeface="+mn-lt"/>
              </a:rPr>
              <a:t> </a:t>
            </a:r>
            <a:r>
              <a:rPr lang="ru-RU" sz="1600" dirty="0" err="1" smtClean="0">
                <a:latin typeface="+mn-lt"/>
              </a:rPr>
              <a:t>UITableViewController</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add</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custom</a:t>
            </a:r>
            <a:r>
              <a:rPr lang="ru-RU" sz="1600" dirty="0" smtClean="0">
                <a:latin typeface="+mn-lt"/>
              </a:rPr>
              <a:t> </a:t>
            </a:r>
            <a:r>
              <a:rPr lang="ru-RU" sz="1600" dirty="0" err="1" smtClean="0">
                <a:latin typeface="+mn-lt"/>
              </a:rPr>
              <a:t>behaviors</a:t>
            </a:r>
            <a:r>
              <a:rPr lang="ru-RU" sz="1600" dirty="0" smtClean="0">
                <a:latin typeface="+mn-lt"/>
              </a:rPr>
              <a:t>.</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2" y="1897161"/>
            <a:ext cx="9020908" cy="3798618"/>
          </a:xfrm>
        </p:spPr>
        <p:txBody>
          <a:bodyPr/>
          <a:lstStyle/>
          <a:p>
            <a:r>
              <a:rPr lang="en-US" dirty="0" smtClean="0"/>
              <a:t>If you want to change the default animation parameters, you must use the </a:t>
            </a:r>
            <a:r>
              <a:rPr lang="en-US" b="1" dirty="0" err="1" smtClean="0"/>
              <a:t>animateWithDuration:delay:options:animations:completion</a:t>
            </a:r>
            <a:r>
              <a:rPr lang="en-US" b="1" dirty="0" smtClean="0"/>
              <a:t>: </a:t>
            </a:r>
            <a:r>
              <a:rPr lang="en-US" dirty="0" smtClean="0"/>
              <a:t>method to perform your animations. </a:t>
            </a:r>
          </a:p>
          <a:p>
            <a:r>
              <a:rPr lang="en-US" dirty="0" smtClean="0"/>
              <a:t>This method lets you customize the following animation parameters:</a:t>
            </a:r>
          </a:p>
          <a:p>
            <a:pPr lvl="1"/>
            <a:r>
              <a:rPr lang="en-US" sz="1400" dirty="0" smtClean="0"/>
              <a:t>The delay to use before starting the animation</a:t>
            </a:r>
          </a:p>
          <a:p>
            <a:pPr lvl="1"/>
            <a:r>
              <a:rPr lang="en-US" sz="1400" dirty="0" smtClean="0"/>
              <a:t>The type of timing curve to use during the animation</a:t>
            </a:r>
          </a:p>
          <a:p>
            <a:pPr lvl="1"/>
            <a:r>
              <a:rPr lang="en-US" sz="1400" dirty="0" smtClean="0"/>
              <a:t>The number of times the animation should repeat</a:t>
            </a:r>
          </a:p>
          <a:p>
            <a:pPr lvl="1"/>
            <a:r>
              <a:rPr lang="en-US" sz="1400" dirty="0" smtClean="0"/>
              <a:t>Whether the animation should reverse itself automatically when it reaches the end</a:t>
            </a:r>
          </a:p>
          <a:p>
            <a:pPr lvl="1"/>
            <a:r>
              <a:rPr lang="en-US" sz="1400" dirty="0" smtClean="0"/>
              <a:t>Whether touch events are delivered to views while the animations are in progress</a:t>
            </a:r>
          </a:p>
          <a:p>
            <a:pPr lvl="1"/>
            <a:r>
              <a:rPr lang="en-US" sz="1400" dirty="0" smtClean="0"/>
              <a:t>Whether the animation should interrupt any in-progress animations or wait until those are complete before starting</a:t>
            </a:r>
          </a:p>
          <a:p>
            <a:r>
              <a:rPr lang="en-US" dirty="0" smtClean="0"/>
              <a:t>Another thing that both the </a:t>
            </a:r>
            <a:r>
              <a:rPr lang="en-US" b="1" dirty="0" err="1" smtClean="0"/>
              <a:t>animateWithDuration:animations:completion</a:t>
            </a:r>
            <a:r>
              <a:rPr lang="en-US" b="1" dirty="0" smtClean="0"/>
              <a:t>: </a:t>
            </a:r>
            <a:r>
              <a:rPr lang="en-US" dirty="0" smtClean="0"/>
              <a:t>and </a:t>
            </a:r>
            <a:r>
              <a:rPr lang="en-US" b="1" dirty="0" err="1" smtClean="0"/>
              <a:t>animateWithDuration:delay:options:animations:completion</a:t>
            </a:r>
            <a:r>
              <a:rPr lang="en-US" b="1" dirty="0" smtClean="0"/>
              <a:t>:</a:t>
            </a:r>
            <a:r>
              <a:rPr lang="en-US" dirty="0" smtClean="0"/>
              <a:t> methods support is the ability to specify a completion handler block.</a:t>
            </a:r>
          </a:p>
          <a:p>
            <a:r>
              <a:rPr lang="en-US" dirty="0" smtClean="0"/>
              <a:t>You might use a completion handler to signal your application that a specific animation has finished. Completion handlers are also the way to link separate animations together.</a:t>
            </a:r>
          </a:p>
          <a:p>
            <a:r>
              <a:rPr lang="en-US" b="1" dirty="0" smtClean="0"/>
              <a:t>See the complete code on the next slide</a:t>
            </a:r>
            <a:endParaRPr lang="ru-RU" b="1" dirty="0"/>
          </a:p>
        </p:txBody>
      </p:sp>
      <p:sp>
        <p:nvSpPr>
          <p:cNvPr id="6" name="Content Placeholder 5"/>
          <p:cNvSpPr>
            <a:spLocks noGrp="1"/>
          </p:cNvSpPr>
          <p:nvPr>
            <p:ph sz="half" idx="13"/>
          </p:nvPr>
        </p:nvSpPr>
        <p:spPr/>
        <p:txBody>
          <a:bodyPr/>
          <a:lstStyle/>
          <a:p>
            <a:r>
              <a:rPr lang="en-US" b="1" dirty="0" smtClean="0"/>
              <a:t>Completion handler block</a:t>
            </a:r>
            <a:endParaRPr lang="ru-RU" b="1" dirty="0" smtClean="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4574" y="1942429"/>
            <a:ext cx="8229600" cy="411472"/>
          </a:xfrm>
        </p:spPr>
        <p:txBody>
          <a:bodyPr/>
          <a:lstStyle/>
          <a:p>
            <a:r>
              <a:rPr lang="en-US" dirty="0" smtClean="0"/>
              <a:t>Creating an animation block with custom options</a:t>
            </a:r>
            <a:endParaRPr lang="ru-RU" dirty="0"/>
          </a:p>
        </p:txBody>
      </p:sp>
      <p:sp>
        <p:nvSpPr>
          <p:cNvPr id="6" name="Content Placeholder 5"/>
          <p:cNvSpPr>
            <a:spLocks noGrp="1"/>
          </p:cNvSpPr>
          <p:nvPr>
            <p:ph sz="half" idx="13"/>
          </p:nvPr>
        </p:nvSpPr>
        <p:spPr/>
        <p:txBody>
          <a:bodyPr/>
          <a:lstStyle/>
          <a:p>
            <a:r>
              <a:rPr lang="en-US" b="1" dirty="0" smtClean="0"/>
              <a:t>Using a completion handler</a:t>
            </a:r>
            <a:endParaRPr lang="ru-RU" b="1" dirty="0" smtClean="0"/>
          </a:p>
        </p:txBody>
      </p:sp>
      <p:sp>
        <p:nvSpPr>
          <p:cNvPr id="7" name="Rectangle 6"/>
          <p:cNvSpPr/>
          <p:nvPr/>
        </p:nvSpPr>
        <p:spPr>
          <a:xfrm>
            <a:off x="144841" y="2435382"/>
            <a:ext cx="8727550" cy="280076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a:t>
            </a:r>
            <a:r>
              <a:rPr lang="en-US" sz="1600" dirty="0" err="1" smtClean="0">
                <a:latin typeface="Web" pitchFamily="2" charset="0"/>
              </a:rPr>
              <a:t>IBAction</a:t>
            </a:r>
            <a:r>
              <a:rPr lang="en-US" sz="1600" dirty="0" smtClean="0">
                <a:latin typeface="Web" pitchFamily="2" charset="0"/>
              </a:rPr>
              <a:t>)</a:t>
            </a:r>
            <a:r>
              <a:rPr lang="en-US" sz="1600" dirty="0" err="1" smtClean="0">
                <a:latin typeface="Web" pitchFamily="2" charset="0"/>
              </a:rPr>
              <a:t>showHideView</a:t>
            </a:r>
            <a:r>
              <a:rPr lang="en-US" sz="1600" dirty="0" smtClean="0">
                <a:latin typeface="Web" pitchFamily="2" charset="0"/>
              </a:rPr>
              <a:t>:(id)sender{ </a:t>
            </a:r>
          </a:p>
          <a:p>
            <a:r>
              <a:rPr lang="en-US" sz="1600" dirty="0" smtClean="0">
                <a:latin typeface="Web" pitchFamily="2" charset="0"/>
              </a:rPr>
              <a:t>    // Fade out the view right away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animateWithDuration:1.0 delay: 0.0 options: </a:t>
            </a:r>
            <a:r>
              <a:rPr lang="en-US" sz="1600" dirty="0" err="1" smtClean="0">
                <a:latin typeface="Web" pitchFamily="2" charset="0"/>
              </a:rPr>
              <a:t>UIViewAnimationOptionCurveEaseIn</a:t>
            </a:r>
            <a:r>
              <a:rPr lang="en-US" sz="1600" dirty="0" smtClean="0">
                <a:latin typeface="Web" pitchFamily="2" charset="0"/>
              </a:rPr>
              <a:t> </a:t>
            </a:r>
          </a:p>
          <a:p>
            <a:r>
              <a:rPr lang="en-US" sz="1600" dirty="0" smtClean="0">
                <a:latin typeface="Web" pitchFamily="2" charset="0"/>
              </a:rPr>
              <a:t>        animations:^{ </a:t>
            </a:r>
            <a:r>
              <a:rPr lang="en-US" sz="1600" dirty="0" err="1" smtClean="0">
                <a:latin typeface="Web" pitchFamily="2" charset="0"/>
              </a:rPr>
              <a:t>thirdView.alpha</a:t>
            </a:r>
            <a:r>
              <a:rPr lang="en-US" sz="1600" dirty="0" smtClean="0">
                <a:latin typeface="Web" pitchFamily="2" charset="0"/>
              </a:rPr>
              <a:t> = 0.0; } </a:t>
            </a:r>
          </a:p>
          <a:p>
            <a:r>
              <a:rPr lang="en-US" sz="1600" dirty="0" smtClean="0">
                <a:latin typeface="Web" pitchFamily="2" charset="0"/>
              </a:rPr>
              <a:t>        completion:^(BOOL finished) { </a:t>
            </a:r>
          </a:p>
          <a:p>
            <a:r>
              <a:rPr lang="en-US" sz="1600" dirty="0" smtClean="0">
                <a:latin typeface="Web" pitchFamily="2" charset="0"/>
              </a:rPr>
              <a:t>            // Wait one second and then fade in the view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animateWithDuration:1.0 delay: 1.0 </a:t>
            </a:r>
            <a:r>
              <a:rPr lang="en-US" sz="1600" dirty="0" err="1" smtClean="0">
                <a:latin typeface="Web" pitchFamily="2" charset="0"/>
              </a:rPr>
              <a:t>options:UIViewAnimationOptionCurveEaseOut</a:t>
            </a:r>
            <a:r>
              <a:rPr lang="en-US" sz="1600" dirty="0" smtClean="0">
                <a:latin typeface="Web" pitchFamily="2" charset="0"/>
              </a:rPr>
              <a:t> </a:t>
            </a:r>
          </a:p>
          <a:p>
            <a:r>
              <a:rPr lang="en-US" sz="1600" dirty="0" smtClean="0">
                <a:latin typeface="Web" pitchFamily="2" charset="0"/>
              </a:rPr>
              <a:t>                animations:^{ </a:t>
            </a:r>
            <a:r>
              <a:rPr lang="en-US" sz="1600" dirty="0" err="1" smtClean="0">
                <a:latin typeface="Web" pitchFamily="2" charset="0"/>
              </a:rPr>
              <a:t>thirdView.alpha</a:t>
            </a:r>
            <a:r>
              <a:rPr lang="en-US" sz="1600" dirty="0" smtClean="0">
                <a:latin typeface="Web" pitchFamily="2" charset="0"/>
              </a:rPr>
              <a:t> = 1.0; } </a:t>
            </a:r>
            <a:r>
              <a:rPr lang="en-US" sz="1600" dirty="0" err="1" smtClean="0">
                <a:latin typeface="Web" pitchFamily="2" charset="0"/>
              </a:rPr>
              <a:t>completion:nil</a:t>
            </a:r>
            <a:r>
              <a:rPr lang="en-US" sz="1600" dirty="0" smtClean="0">
                <a:latin typeface="Web" pitchFamily="2" charset="0"/>
              </a:rPr>
              <a:t>]; </a:t>
            </a:r>
          </a:p>
          <a:p>
            <a:r>
              <a:rPr lang="en-US" sz="1600" dirty="0" smtClean="0">
                <a:latin typeface="Web" pitchFamily="2" charset="0"/>
              </a:rPr>
              <a:t>        }</a:t>
            </a:r>
          </a:p>
          <a:p>
            <a:r>
              <a:rPr lang="en-US" sz="1600" dirty="0" smtClean="0">
                <a:latin typeface="Web" pitchFamily="2" charset="0"/>
              </a:rPr>
              <a:t>    ];</a:t>
            </a:r>
          </a:p>
          <a:p>
            <a:r>
              <a:rPr lang="en-US" sz="1600" dirty="0" smtClean="0">
                <a:latin typeface="Web" pitchFamily="2" charset="0"/>
              </a:rPr>
              <a:t>}</a:t>
            </a:r>
          </a:p>
        </p:txBody>
      </p:sp>
      <p:sp>
        <p:nvSpPr>
          <p:cNvPr id="8" name="Rectangle 7"/>
          <p:cNvSpPr/>
          <p:nvPr/>
        </p:nvSpPr>
        <p:spPr>
          <a:xfrm>
            <a:off x="153910" y="5306508"/>
            <a:ext cx="8754700" cy="830997"/>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b="1" dirty="0" smtClean="0">
                <a:latin typeface="+mn-lt"/>
              </a:rPr>
              <a:t>Important:</a:t>
            </a:r>
            <a:r>
              <a:rPr lang="en-US" sz="1600" dirty="0" smtClean="0">
                <a:latin typeface="+mn-lt"/>
              </a:rPr>
              <a:t> Changing the value of a property while an animation involving that property is already in progress does not stop the current animation. Instead, the current animation continues and animates to the new value you just assigned to the property.</a:t>
            </a:r>
            <a:endParaRPr lang="ru-RU" sz="1600" dirty="0" smtClean="0">
              <a:latin typeface="+mn-lt"/>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039" y="1879058"/>
            <a:ext cx="8876051" cy="1651793"/>
          </a:xfrm>
        </p:spPr>
        <p:txBody>
          <a:bodyPr/>
          <a:lstStyle/>
          <a:p>
            <a:r>
              <a:rPr lang="en-US" dirty="0" smtClean="0"/>
              <a:t>You can assign different timing and configuration options to parts of an animation block by nesting additional animation blocks. As the name implies, a nested animation block is a new animation block created inside an existing animation block. </a:t>
            </a:r>
          </a:p>
          <a:p>
            <a:r>
              <a:rPr lang="en-US" dirty="0" smtClean="0"/>
              <a:t>Nested animations are started at the same time as any parent animations but run (for the most part) with their own configuration options. By default, nested animations do inherit the parent’s duration and animation curve but even those options can be overridden as needed.</a:t>
            </a:r>
            <a:endParaRPr lang="ru-RU" dirty="0"/>
          </a:p>
        </p:txBody>
      </p:sp>
      <p:sp>
        <p:nvSpPr>
          <p:cNvPr id="6" name="Content Placeholder 5"/>
          <p:cNvSpPr>
            <a:spLocks noGrp="1"/>
          </p:cNvSpPr>
          <p:nvPr>
            <p:ph sz="half" idx="13"/>
          </p:nvPr>
        </p:nvSpPr>
        <p:spPr/>
        <p:txBody>
          <a:bodyPr/>
          <a:lstStyle/>
          <a:p>
            <a:r>
              <a:rPr lang="en-US" b="1" dirty="0" smtClean="0"/>
              <a:t>Nesting Animation Blocks</a:t>
            </a:r>
          </a:p>
          <a:p>
            <a:endParaRPr lang="ru-RU" dirty="0"/>
          </a:p>
        </p:txBody>
      </p:sp>
      <p:sp>
        <p:nvSpPr>
          <p:cNvPr id="7" name="Rectangle 6"/>
          <p:cNvSpPr/>
          <p:nvPr/>
        </p:nvSpPr>
        <p:spPr>
          <a:xfrm>
            <a:off x="208215" y="3476544"/>
            <a:ext cx="8727550" cy="280076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a:t>
            </a:r>
            <a:r>
              <a:rPr lang="en-US" sz="1600" dirty="0" err="1" smtClean="0">
                <a:latin typeface="Web" pitchFamily="2" charset="0"/>
              </a:rPr>
              <a:t>UIView</a:t>
            </a:r>
            <a:r>
              <a:rPr lang="en-US" sz="1600" dirty="0" smtClean="0">
                <a:latin typeface="Web" pitchFamily="2" charset="0"/>
              </a:rPr>
              <a:t> animateWithDuration:1.0 delay: 1.0 </a:t>
            </a:r>
            <a:r>
              <a:rPr lang="en-US" sz="1600" dirty="0" err="1" smtClean="0">
                <a:latin typeface="Web" pitchFamily="2" charset="0"/>
              </a:rPr>
              <a:t>options:UIViewAnimationOptionCurveEaseOut</a:t>
            </a:r>
            <a:r>
              <a:rPr lang="en-US" sz="1600" dirty="0" smtClean="0">
                <a:latin typeface="Web" pitchFamily="2" charset="0"/>
              </a:rPr>
              <a:t> animations:^{</a:t>
            </a:r>
          </a:p>
          <a:p>
            <a:r>
              <a:rPr lang="en-US" sz="1600" dirty="0" smtClean="0">
                <a:latin typeface="Web" pitchFamily="2" charset="0"/>
              </a:rPr>
              <a:t>    </a:t>
            </a:r>
            <a:r>
              <a:rPr lang="en-US" sz="1600" dirty="0" err="1" smtClean="0">
                <a:latin typeface="Web" pitchFamily="2" charset="0"/>
              </a:rPr>
              <a:t>aView.alpha</a:t>
            </a:r>
            <a:r>
              <a:rPr lang="en-US" sz="1600" dirty="0" smtClean="0">
                <a:latin typeface="Web" pitchFamily="2" charset="0"/>
              </a:rPr>
              <a:t> = 0.0; </a:t>
            </a:r>
          </a:p>
          <a:p>
            <a:r>
              <a:rPr lang="en-US" sz="1600" dirty="0" smtClean="0">
                <a:latin typeface="Web" pitchFamily="2" charset="0"/>
              </a:rPr>
              <a:t>    // Create a nested animation that has a different duration, timing curve, and configuration.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animateWithDuration:0.2 delay:0.0 options: </a:t>
            </a:r>
            <a:r>
              <a:rPr lang="en-US" sz="1600" dirty="0" err="1" smtClean="0">
                <a:latin typeface="Web" pitchFamily="2" charset="0"/>
              </a:rPr>
              <a:t>UIViewAnimationOptionOverrideInheritedCurve</a:t>
            </a:r>
            <a:r>
              <a:rPr lang="en-US" sz="1600" dirty="0" smtClean="0">
                <a:latin typeface="Web" pitchFamily="2" charset="0"/>
              </a:rPr>
              <a:t> |  </a:t>
            </a:r>
          </a:p>
          <a:p>
            <a:r>
              <a:rPr lang="en-US" sz="1600" dirty="0" smtClean="0">
                <a:latin typeface="Web" pitchFamily="2" charset="0"/>
              </a:rPr>
              <a:t>        </a:t>
            </a:r>
            <a:r>
              <a:rPr lang="en-US" sz="1600" dirty="0" err="1" smtClean="0">
                <a:latin typeface="Web" pitchFamily="2" charset="0"/>
              </a:rPr>
              <a:t>UIViewAnimationOptionCurveLinear</a:t>
            </a:r>
            <a:r>
              <a:rPr lang="en-US" sz="1600" dirty="0" smtClean="0">
                <a:latin typeface="Web" pitchFamily="2" charset="0"/>
              </a:rPr>
              <a:t> | </a:t>
            </a:r>
            <a:r>
              <a:rPr lang="en-US" sz="1600" dirty="0" err="1" smtClean="0">
                <a:latin typeface="Web" pitchFamily="2" charset="0"/>
              </a:rPr>
              <a:t>UIViewAnimationOptionOverrideInheritedDuration</a:t>
            </a:r>
            <a:r>
              <a:rPr lang="en-US" sz="1600" dirty="0" smtClean="0">
                <a:latin typeface="Web" pitchFamily="2" charset="0"/>
              </a:rPr>
              <a:t> | </a:t>
            </a:r>
          </a:p>
          <a:p>
            <a:r>
              <a:rPr lang="en-US" sz="1600" dirty="0" smtClean="0">
                <a:latin typeface="Web" pitchFamily="2" charset="0"/>
              </a:rPr>
              <a:t>        </a:t>
            </a:r>
            <a:r>
              <a:rPr lang="en-US" sz="1600" dirty="0" err="1" smtClean="0">
                <a:latin typeface="Web" pitchFamily="2" charset="0"/>
              </a:rPr>
              <a:t>UIViewAnimationOptionRepeat</a:t>
            </a:r>
            <a:r>
              <a:rPr lang="en-US" sz="1600" dirty="0" smtClean="0">
                <a:latin typeface="Web" pitchFamily="2" charset="0"/>
              </a:rPr>
              <a:t> | </a:t>
            </a:r>
            <a:r>
              <a:rPr lang="en-US" sz="1600" dirty="0" err="1" smtClean="0">
                <a:latin typeface="Web" pitchFamily="2" charset="0"/>
              </a:rPr>
              <a:t>UIViewAnimationOptionAutoreverse</a:t>
            </a:r>
            <a:r>
              <a:rPr lang="en-US" sz="1600" dirty="0" smtClean="0">
                <a:latin typeface="Web" pitchFamily="2" charset="0"/>
              </a:rPr>
              <a:t> animations:^{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setAnimationRepeatCount:2.5]; </a:t>
            </a:r>
          </a:p>
          <a:p>
            <a:r>
              <a:rPr lang="en-US" sz="1600" dirty="0" smtClean="0">
                <a:latin typeface="Web" pitchFamily="2" charset="0"/>
              </a:rPr>
              <a:t>            </a:t>
            </a:r>
            <a:r>
              <a:rPr lang="en-US" sz="1600" dirty="0" err="1" smtClean="0">
                <a:latin typeface="Web" pitchFamily="2" charset="0"/>
              </a:rPr>
              <a:t>anotherView.alpha</a:t>
            </a:r>
            <a:r>
              <a:rPr lang="en-US" sz="1600" dirty="0" smtClean="0">
                <a:latin typeface="Web" pitchFamily="2" charset="0"/>
              </a:rPr>
              <a:t> = 0.0; </a:t>
            </a:r>
          </a:p>
          <a:p>
            <a:r>
              <a:rPr lang="en-US" sz="1600" dirty="0" smtClean="0">
                <a:latin typeface="Web" pitchFamily="2" charset="0"/>
              </a:rPr>
              <a:t>        } </a:t>
            </a:r>
            <a:r>
              <a:rPr lang="en-US" sz="1600" dirty="0" err="1" smtClean="0">
                <a:latin typeface="Web" pitchFamily="2" charset="0"/>
              </a:rPr>
              <a:t>completion:nil</a:t>
            </a:r>
            <a:endParaRPr lang="en-US" sz="1600" dirty="0" smtClean="0">
              <a:latin typeface="Web" pitchFamily="2" charset="0"/>
            </a:endParaRPr>
          </a:p>
          <a:p>
            <a:r>
              <a:rPr lang="en-US" sz="1600" dirty="0" smtClean="0">
                <a:latin typeface="Web" pitchFamily="2" charset="0"/>
              </a:rPr>
              <a:t>    ]; </a:t>
            </a:r>
          </a:p>
          <a:p>
            <a:r>
              <a:rPr lang="en-US" sz="1600" dirty="0" smtClean="0">
                <a:latin typeface="Web" pitchFamily="2" charset="0"/>
              </a:rPr>
              <a:t>} </a:t>
            </a:r>
            <a:r>
              <a:rPr lang="en-US" sz="1600" dirty="0" err="1" smtClean="0">
                <a:latin typeface="Web" pitchFamily="2" charset="0"/>
              </a:rPr>
              <a:t>completion:nil</a:t>
            </a:r>
            <a:r>
              <a:rPr lang="en-US" sz="1600" dirty="0" smtClean="0">
                <a:latin typeface="Web" pitchFamily="2" charset="0"/>
              </a:rPr>
              <a:t>];</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5936" y="1670836"/>
            <a:ext cx="4666190" cy="4394997"/>
          </a:xfrm>
        </p:spPr>
        <p:txBody>
          <a:bodyPr/>
          <a:lstStyle/>
          <a:p>
            <a:r>
              <a:rPr lang="en-US" dirty="0" smtClean="0"/>
              <a:t>Changing the </a:t>
            </a:r>
            <a:r>
              <a:rPr lang="en-US" dirty="0" err="1" smtClean="0"/>
              <a:t>subviews</a:t>
            </a:r>
            <a:r>
              <a:rPr lang="en-US" dirty="0" smtClean="0"/>
              <a:t> of a view allows you to make moderate changes to the view. </a:t>
            </a:r>
          </a:p>
          <a:p>
            <a:r>
              <a:rPr lang="en-US" dirty="0" smtClean="0"/>
              <a:t>By the time the animations finish, the same view is displayed but its contents are now different.</a:t>
            </a:r>
          </a:p>
          <a:p>
            <a:r>
              <a:rPr lang="en-US" dirty="0" smtClean="0"/>
              <a:t>In </a:t>
            </a:r>
            <a:r>
              <a:rPr lang="en-US" dirty="0" err="1" smtClean="0"/>
              <a:t>iOS</a:t>
            </a:r>
            <a:r>
              <a:rPr lang="en-US" dirty="0" smtClean="0"/>
              <a:t> 4 and later, you use the </a:t>
            </a:r>
            <a:r>
              <a:rPr lang="en-US" b="1" dirty="0" err="1" smtClean="0"/>
              <a:t>transitionWithView:duration:options:animations:completion</a:t>
            </a:r>
            <a:r>
              <a:rPr lang="en-US" b="1" dirty="0" smtClean="0"/>
              <a:t>:</a:t>
            </a:r>
            <a:r>
              <a:rPr lang="en-US" dirty="0" smtClean="0"/>
              <a:t> method to initiate a transition animation for a view. </a:t>
            </a:r>
          </a:p>
          <a:p>
            <a:r>
              <a:rPr lang="en-US" dirty="0" smtClean="0"/>
              <a:t>Limiting animations to showing, hiding, adding, or removing </a:t>
            </a:r>
            <a:r>
              <a:rPr lang="en-US" dirty="0" err="1" smtClean="0"/>
              <a:t>subviews</a:t>
            </a:r>
            <a:r>
              <a:rPr lang="en-US" dirty="0" smtClean="0"/>
              <a:t> allows the view to create a snapshot image of the before and after versions of the view and animate between the two images, which is more efficient.</a:t>
            </a:r>
          </a:p>
          <a:p>
            <a:r>
              <a:rPr lang="en-US" dirty="0" smtClean="0"/>
              <a:t>You can include the </a:t>
            </a:r>
            <a:r>
              <a:rPr lang="en-US" b="1" dirty="0" err="1" smtClean="0"/>
              <a:t>UIViewAnimationOptionAllowAnimatedContent</a:t>
            </a:r>
            <a:r>
              <a:rPr lang="en-US" b="1" dirty="0" smtClean="0"/>
              <a:t> </a:t>
            </a:r>
            <a:r>
              <a:rPr lang="en-US" dirty="0" smtClean="0"/>
              <a:t>option when calling the method. Including that option prevents the view from creating snapshots and animates all changes directly.  </a:t>
            </a:r>
          </a:p>
        </p:txBody>
      </p:sp>
      <p:sp>
        <p:nvSpPr>
          <p:cNvPr id="6" name="Content Placeholder 5"/>
          <p:cNvSpPr>
            <a:spLocks noGrp="1"/>
          </p:cNvSpPr>
          <p:nvPr>
            <p:ph sz="half" idx="13"/>
          </p:nvPr>
        </p:nvSpPr>
        <p:spPr/>
        <p:txBody>
          <a:bodyPr/>
          <a:lstStyle/>
          <a:p>
            <a:r>
              <a:rPr lang="en-US" b="1" dirty="0" smtClean="0"/>
              <a:t>Changing the </a:t>
            </a:r>
            <a:r>
              <a:rPr lang="en-US" b="1" dirty="0" err="1" smtClean="0"/>
              <a:t>Subviews</a:t>
            </a:r>
            <a:r>
              <a:rPr lang="en-US" b="1" dirty="0" smtClean="0"/>
              <a:t> of a View</a:t>
            </a:r>
          </a:p>
          <a:p>
            <a:endParaRPr lang="ru-RU" dirty="0"/>
          </a:p>
        </p:txBody>
      </p:sp>
      <p:sp>
        <p:nvSpPr>
          <p:cNvPr id="7" name="Rectangle 6"/>
          <p:cNvSpPr/>
          <p:nvPr/>
        </p:nvSpPr>
        <p:spPr>
          <a:xfrm>
            <a:off x="4744011" y="1964616"/>
            <a:ext cx="4300391" cy="3785652"/>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a:t>
            </a:r>
            <a:r>
              <a:rPr lang="en-US" sz="1600" dirty="0" err="1" smtClean="0">
                <a:latin typeface="Web" pitchFamily="2" charset="0"/>
              </a:rPr>
              <a:t>IBAction</a:t>
            </a:r>
            <a:r>
              <a:rPr lang="en-US" sz="1600" dirty="0" smtClean="0">
                <a:latin typeface="Web" pitchFamily="2" charset="0"/>
              </a:rPr>
              <a:t>)</a:t>
            </a:r>
            <a:r>
              <a:rPr lang="en-US" sz="1600" dirty="0" err="1" smtClean="0">
                <a:latin typeface="Web" pitchFamily="2" charset="0"/>
              </a:rPr>
              <a:t>displayNewPage</a:t>
            </a:r>
            <a:r>
              <a:rPr lang="en-US" sz="1600" dirty="0" smtClean="0">
                <a:latin typeface="Web" pitchFamily="2" charset="0"/>
              </a:rPr>
              <a:t>:(id)sender {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t>
            </a:r>
            <a:r>
              <a:rPr lang="en-US" sz="1600" dirty="0" err="1" smtClean="0">
                <a:latin typeface="Web" pitchFamily="2" charset="0"/>
              </a:rPr>
              <a:t>transitionWithView:self.view</a:t>
            </a:r>
            <a:r>
              <a:rPr lang="en-US" sz="1600" dirty="0" smtClean="0">
                <a:latin typeface="Web" pitchFamily="2" charset="0"/>
              </a:rPr>
              <a:t> duration:1.0 </a:t>
            </a:r>
          </a:p>
          <a:p>
            <a:r>
              <a:rPr lang="en-US" sz="1600" dirty="0" smtClean="0">
                <a:latin typeface="Web" pitchFamily="2" charset="0"/>
              </a:rPr>
              <a:t>    </a:t>
            </a:r>
            <a:r>
              <a:rPr lang="en-US" sz="1600" dirty="0" err="1" smtClean="0">
                <a:latin typeface="Web" pitchFamily="2" charset="0"/>
              </a:rPr>
              <a:t>options:UIViewAnimationOptionTransitionCurlUp</a:t>
            </a:r>
            <a:r>
              <a:rPr lang="en-US" sz="1600" dirty="0" smtClean="0">
                <a:latin typeface="Web" pitchFamily="2" charset="0"/>
              </a:rPr>
              <a:t> </a:t>
            </a:r>
          </a:p>
          <a:p>
            <a:r>
              <a:rPr lang="en-US" sz="1600" dirty="0" smtClean="0">
                <a:latin typeface="Web" pitchFamily="2" charset="0"/>
              </a:rPr>
              <a:t>    animations:^{ </a:t>
            </a:r>
          </a:p>
          <a:p>
            <a:r>
              <a:rPr lang="en-US" sz="1600" dirty="0" smtClean="0">
                <a:latin typeface="Web" pitchFamily="2" charset="0"/>
              </a:rPr>
              <a:t>      </a:t>
            </a:r>
            <a:r>
              <a:rPr lang="en-US" sz="1600" dirty="0" err="1" smtClean="0">
                <a:latin typeface="Web" pitchFamily="2" charset="0"/>
              </a:rPr>
              <a:t>currentTextView.hidden</a:t>
            </a:r>
            <a:r>
              <a:rPr lang="en-US" sz="1600" dirty="0" smtClean="0">
                <a:latin typeface="Web" pitchFamily="2" charset="0"/>
              </a:rPr>
              <a:t> = YES;  </a:t>
            </a:r>
          </a:p>
          <a:p>
            <a:r>
              <a:rPr lang="en-US" sz="1600" dirty="0" smtClean="0">
                <a:latin typeface="Web" pitchFamily="2" charset="0"/>
              </a:rPr>
              <a:t>      </a:t>
            </a:r>
            <a:r>
              <a:rPr lang="en-US" sz="1600" dirty="0" err="1" smtClean="0">
                <a:latin typeface="Web" pitchFamily="2" charset="0"/>
              </a:rPr>
              <a:t>swapTextView.hidden</a:t>
            </a:r>
            <a:r>
              <a:rPr lang="en-US" sz="1600" dirty="0" smtClean="0">
                <a:latin typeface="Web" pitchFamily="2" charset="0"/>
              </a:rPr>
              <a:t> = NO; </a:t>
            </a:r>
          </a:p>
          <a:p>
            <a:r>
              <a:rPr lang="en-US" sz="1600" dirty="0" smtClean="0">
                <a:latin typeface="Web" pitchFamily="2" charset="0"/>
              </a:rPr>
              <a:t>    } completion:^(BOOL finished) { </a:t>
            </a:r>
          </a:p>
          <a:p>
            <a:r>
              <a:rPr lang="en-US" sz="1600" dirty="0" smtClean="0">
                <a:latin typeface="Web" pitchFamily="2" charset="0"/>
              </a:rPr>
              <a:t>    // Save the old text and then swap the views. </a:t>
            </a:r>
          </a:p>
          <a:p>
            <a:r>
              <a:rPr lang="en-US" sz="1600" dirty="0" smtClean="0">
                <a:latin typeface="Web" pitchFamily="2" charset="0"/>
              </a:rPr>
              <a:t>      [self </a:t>
            </a:r>
            <a:r>
              <a:rPr lang="en-US" sz="1600" dirty="0" err="1" smtClean="0">
                <a:latin typeface="Web" pitchFamily="2" charset="0"/>
              </a:rPr>
              <a:t>saveNotes:temp</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temp = </a:t>
            </a:r>
            <a:r>
              <a:rPr lang="en-US" sz="1600" dirty="0" err="1" smtClean="0">
                <a:latin typeface="Web" pitchFamily="2" charset="0"/>
              </a:rPr>
              <a:t>currentTextView</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currentTextView</a:t>
            </a:r>
            <a:r>
              <a:rPr lang="en-US" sz="1600" dirty="0" smtClean="0">
                <a:latin typeface="Web" pitchFamily="2" charset="0"/>
              </a:rPr>
              <a:t> = </a:t>
            </a:r>
            <a:r>
              <a:rPr lang="en-US" sz="1600" dirty="0" err="1" smtClean="0">
                <a:latin typeface="Web" pitchFamily="2" charset="0"/>
              </a:rPr>
              <a:t>swapTextView</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swapTextView</a:t>
            </a:r>
            <a:r>
              <a:rPr lang="en-US" sz="1600" dirty="0" smtClean="0">
                <a:latin typeface="Web" pitchFamily="2" charset="0"/>
              </a:rPr>
              <a:t> = temp; </a:t>
            </a:r>
          </a:p>
          <a:p>
            <a:r>
              <a:rPr lang="en-US" sz="1600" dirty="0" smtClean="0">
                <a:latin typeface="Web" pitchFamily="2" charset="0"/>
              </a:rPr>
              <a:t>    }</a:t>
            </a:r>
          </a:p>
          <a:p>
            <a:r>
              <a:rPr lang="en-US" sz="1600" dirty="0" smtClean="0">
                <a:latin typeface="Web" pitchFamily="2" charset="0"/>
              </a:rPr>
              <a:t>  ];</a:t>
            </a:r>
          </a:p>
          <a:p>
            <a:r>
              <a:rPr lang="en-US" sz="1600" dirty="0" smtClean="0">
                <a:latin typeface="Web" pitchFamily="2" charset="0"/>
              </a:rPr>
              <a:t>}</a:t>
            </a: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8360" y="1860949"/>
            <a:ext cx="8803624" cy="1823814"/>
          </a:xfrm>
        </p:spPr>
        <p:txBody>
          <a:bodyPr/>
          <a:lstStyle/>
          <a:p>
            <a:r>
              <a:rPr lang="en-US" dirty="0" smtClean="0"/>
              <a:t>Replacing views technique swaps only views (and not view controllers), you are responsible for designing your application’s controller objects appropriately. This technique is simply a way of presenting new views quickly using some standard transitions.</a:t>
            </a:r>
          </a:p>
          <a:p>
            <a:r>
              <a:rPr lang="en-US" dirty="0" smtClean="0"/>
              <a:t>In </a:t>
            </a:r>
            <a:r>
              <a:rPr lang="en-US" dirty="0" err="1" smtClean="0"/>
              <a:t>iOS</a:t>
            </a:r>
            <a:r>
              <a:rPr lang="en-US" dirty="0" smtClean="0"/>
              <a:t> 4 and later, you use the </a:t>
            </a:r>
            <a:r>
              <a:rPr lang="en-US" b="1" dirty="0" err="1" smtClean="0"/>
              <a:t>transitionFromView:toView:duration:options:completion</a:t>
            </a:r>
            <a:r>
              <a:rPr lang="en-US" b="1" dirty="0" smtClean="0"/>
              <a:t>:</a:t>
            </a:r>
            <a:r>
              <a:rPr lang="en-US" dirty="0" smtClean="0"/>
              <a:t> method to transition between two views. This method actually removes the first view from your hierarchy and inserts the other. If you want to hide views instead of remove them from your view hierarchy, pass the </a:t>
            </a:r>
            <a:r>
              <a:rPr lang="en-US" b="1" dirty="0" err="1" smtClean="0"/>
              <a:t>UIViewAnimationOptionShowHideTransitionViews</a:t>
            </a:r>
            <a:r>
              <a:rPr lang="en-US" dirty="0" smtClean="0"/>
              <a:t> key as one of the options.</a:t>
            </a:r>
          </a:p>
          <a:p>
            <a:endParaRPr lang="ru-RU" dirty="0"/>
          </a:p>
        </p:txBody>
      </p:sp>
      <p:sp>
        <p:nvSpPr>
          <p:cNvPr id="6" name="Content Placeholder 5"/>
          <p:cNvSpPr>
            <a:spLocks noGrp="1"/>
          </p:cNvSpPr>
          <p:nvPr>
            <p:ph sz="half" idx="13"/>
          </p:nvPr>
        </p:nvSpPr>
        <p:spPr/>
        <p:txBody>
          <a:bodyPr/>
          <a:lstStyle/>
          <a:p>
            <a:r>
              <a:rPr lang="en-US" b="1" dirty="0" smtClean="0"/>
              <a:t>Replacing a View with a Different View</a:t>
            </a:r>
          </a:p>
          <a:p>
            <a:endParaRPr lang="ru-RU" dirty="0"/>
          </a:p>
        </p:txBody>
      </p:sp>
      <p:sp>
        <p:nvSpPr>
          <p:cNvPr id="7" name="Rectangle 6"/>
          <p:cNvSpPr/>
          <p:nvPr/>
        </p:nvSpPr>
        <p:spPr>
          <a:xfrm>
            <a:off x="235375" y="3748166"/>
            <a:ext cx="8727550" cy="2554545"/>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a:t>
            </a:r>
            <a:r>
              <a:rPr lang="en-US" sz="1600" dirty="0" err="1" smtClean="0">
                <a:latin typeface="Web" pitchFamily="2" charset="0"/>
              </a:rPr>
              <a:t>IBAction</a:t>
            </a:r>
            <a:r>
              <a:rPr lang="en-US" sz="1600" dirty="0" smtClean="0">
                <a:latin typeface="Web" pitchFamily="2" charset="0"/>
              </a:rPr>
              <a:t>)</a:t>
            </a:r>
            <a:r>
              <a:rPr lang="en-US" sz="1600" dirty="0" err="1" smtClean="0">
                <a:latin typeface="Web" pitchFamily="2" charset="0"/>
              </a:rPr>
              <a:t>toggleMainViews</a:t>
            </a:r>
            <a:r>
              <a:rPr lang="en-US" sz="1600" dirty="0" smtClean="0">
                <a:latin typeface="Web" pitchFamily="2" charset="0"/>
              </a:rPr>
              <a:t>:(id)sender {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t>
            </a:r>
            <a:r>
              <a:rPr lang="en-US" sz="1600" dirty="0" err="1" smtClean="0">
                <a:latin typeface="Web" pitchFamily="2" charset="0"/>
              </a:rPr>
              <a:t>transitionFromView</a:t>
            </a:r>
            <a:r>
              <a:rPr lang="en-US" sz="1600" dirty="0" smtClean="0">
                <a:latin typeface="Web" pitchFamily="2" charset="0"/>
              </a:rPr>
              <a:t>:(</a:t>
            </a:r>
            <a:r>
              <a:rPr lang="en-US" sz="1600" dirty="0" err="1" smtClean="0">
                <a:latin typeface="Web" pitchFamily="2" charset="0"/>
              </a:rPr>
              <a:t>displayingPrimary</a:t>
            </a:r>
            <a:r>
              <a:rPr lang="en-US" sz="1600" dirty="0" smtClean="0">
                <a:latin typeface="Web" pitchFamily="2" charset="0"/>
              </a:rPr>
              <a:t> ? </a:t>
            </a:r>
            <a:r>
              <a:rPr lang="en-US" sz="1600" dirty="0" err="1" smtClean="0">
                <a:latin typeface="Web" pitchFamily="2" charset="0"/>
              </a:rPr>
              <a:t>primaryView</a:t>
            </a:r>
            <a:r>
              <a:rPr lang="en-US" sz="1600" dirty="0" smtClean="0">
                <a:latin typeface="Web" pitchFamily="2" charset="0"/>
              </a:rPr>
              <a:t> : </a:t>
            </a:r>
            <a:r>
              <a:rPr lang="en-US" sz="1600" dirty="0" err="1" smtClean="0">
                <a:latin typeface="Web" pitchFamily="2" charset="0"/>
              </a:rPr>
              <a:t>secondaryView</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toView</a:t>
            </a:r>
            <a:r>
              <a:rPr lang="en-US" sz="1600" dirty="0" smtClean="0">
                <a:latin typeface="Web" pitchFamily="2" charset="0"/>
              </a:rPr>
              <a:t>:(</a:t>
            </a:r>
            <a:r>
              <a:rPr lang="en-US" sz="1600" dirty="0" err="1" smtClean="0">
                <a:latin typeface="Web" pitchFamily="2" charset="0"/>
              </a:rPr>
              <a:t>displayingPrimary</a:t>
            </a:r>
            <a:r>
              <a:rPr lang="en-US" sz="1600" dirty="0" smtClean="0">
                <a:latin typeface="Web" pitchFamily="2" charset="0"/>
              </a:rPr>
              <a:t> ? </a:t>
            </a:r>
            <a:r>
              <a:rPr lang="en-US" sz="1600" dirty="0" err="1" smtClean="0">
                <a:latin typeface="Web" pitchFamily="2" charset="0"/>
              </a:rPr>
              <a:t>secondaryView</a:t>
            </a:r>
            <a:r>
              <a:rPr lang="en-US" sz="1600" dirty="0" smtClean="0">
                <a:latin typeface="Web" pitchFamily="2" charset="0"/>
              </a:rPr>
              <a:t> : </a:t>
            </a:r>
            <a:r>
              <a:rPr lang="en-US" sz="1600" dirty="0" err="1" smtClean="0">
                <a:latin typeface="Web" pitchFamily="2" charset="0"/>
              </a:rPr>
              <a:t>primaryView</a:t>
            </a:r>
            <a:r>
              <a:rPr lang="en-US" sz="1600" dirty="0" smtClean="0">
                <a:latin typeface="Web" pitchFamily="2" charset="0"/>
              </a:rPr>
              <a:t>) duration:1.0 </a:t>
            </a:r>
          </a:p>
          <a:p>
            <a:r>
              <a:rPr lang="en-US" sz="1600" dirty="0" smtClean="0">
                <a:latin typeface="Web" pitchFamily="2" charset="0"/>
              </a:rPr>
              <a:t>        options:(</a:t>
            </a:r>
            <a:r>
              <a:rPr lang="en-US" sz="1600" dirty="0" err="1" smtClean="0">
                <a:latin typeface="Web" pitchFamily="2" charset="0"/>
              </a:rPr>
              <a:t>displayingPrimary</a:t>
            </a:r>
            <a:r>
              <a:rPr lang="en-US" sz="1600" dirty="0" smtClean="0">
                <a:latin typeface="Web" pitchFamily="2" charset="0"/>
              </a:rPr>
              <a:t> ? </a:t>
            </a:r>
            <a:r>
              <a:rPr lang="en-US" sz="1600" dirty="0" err="1" smtClean="0">
                <a:latin typeface="Web" pitchFamily="2" charset="0"/>
              </a:rPr>
              <a:t>UIViewAnimationOptionTransitionFlipFromRight</a:t>
            </a:r>
            <a:r>
              <a:rPr lang="en-US" sz="1600" dirty="0" smtClean="0">
                <a:latin typeface="Web" pitchFamily="2" charset="0"/>
              </a:rPr>
              <a:t> : </a:t>
            </a:r>
          </a:p>
          <a:p>
            <a:r>
              <a:rPr lang="en-US" sz="1600" dirty="0" smtClean="0">
                <a:latin typeface="Web" pitchFamily="2" charset="0"/>
              </a:rPr>
              <a:t>            </a:t>
            </a:r>
            <a:r>
              <a:rPr lang="en-US" sz="1600" dirty="0" err="1" smtClean="0">
                <a:latin typeface="Web" pitchFamily="2" charset="0"/>
              </a:rPr>
              <a:t>UIViewAnimationOptionTransitionFlipFromLeft</a:t>
            </a:r>
            <a:r>
              <a:rPr lang="en-US" sz="1600" dirty="0" smtClean="0">
                <a:latin typeface="Web" pitchFamily="2" charset="0"/>
              </a:rPr>
              <a:t>) </a:t>
            </a:r>
          </a:p>
          <a:p>
            <a:r>
              <a:rPr lang="en-US" sz="1600" dirty="0" smtClean="0">
                <a:latin typeface="Web" pitchFamily="2" charset="0"/>
              </a:rPr>
              <a:t>        completion:^(BOOL finished) { </a:t>
            </a:r>
          </a:p>
          <a:p>
            <a:r>
              <a:rPr lang="en-US" sz="1600" dirty="0" smtClean="0">
                <a:latin typeface="Web" pitchFamily="2" charset="0"/>
              </a:rPr>
              <a:t>            if (finished) { </a:t>
            </a:r>
            <a:r>
              <a:rPr lang="en-US" sz="1600" dirty="0" err="1" smtClean="0">
                <a:latin typeface="Web" pitchFamily="2" charset="0"/>
              </a:rPr>
              <a:t>displayingPrimary</a:t>
            </a:r>
            <a:r>
              <a:rPr lang="en-US" sz="1600" dirty="0" smtClean="0">
                <a:latin typeface="Web" pitchFamily="2" charset="0"/>
              </a:rPr>
              <a:t> = !</a:t>
            </a:r>
            <a:r>
              <a:rPr lang="en-US" sz="1600" dirty="0" err="1" smtClean="0">
                <a:latin typeface="Web" pitchFamily="2" charset="0"/>
              </a:rPr>
              <a:t>displayingPrimary</a:t>
            </a:r>
            <a:r>
              <a:rPr lang="en-US" sz="1600" dirty="0" smtClean="0">
                <a:latin typeface="Web" pitchFamily="2" charset="0"/>
              </a:rPr>
              <a:t>; }</a:t>
            </a:r>
          </a:p>
          <a:p>
            <a:r>
              <a:rPr lang="en-US" sz="1600" dirty="0" smtClean="0">
                <a:latin typeface="Web" pitchFamily="2" charset="0"/>
              </a:rPr>
              <a:t>        }</a:t>
            </a:r>
          </a:p>
          <a:p>
            <a:r>
              <a:rPr lang="en-US" sz="1600" dirty="0" smtClean="0">
                <a:latin typeface="Web" pitchFamily="2" charset="0"/>
              </a:rPr>
              <a:t>    ]; </a:t>
            </a:r>
          </a:p>
          <a:p>
            <a:r>
              <a:rPr lang="en-US" sz="1600" dirty="0" smtClean="0">
                <a:latin typeface="Web" pitchFamily="2" charset="0"/>
              </a:rPr>
              <a:t>}</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5029" y="666549"/>
            <a:ext cx="8229600" cy="710952"/>
          </a:xfrm>
          <a:prstGeom prst="rect">
            <a:avLst/>
          </a:prstGeom>
        </p:spPr>
        <p:txBody>
          <a:bodyPr anchor="t">
            <a:normAutofit/>
          </a:bodyPr>
          <a:lstStyle/>
          <a:p>
            <a:pPr marL="0" marR="0" lvl="0" indent="0" fontAlgn="auto">
              <a:lnSpc>
                <a:spcPct val="100000"/>
              </a:lnSpc>
              <a:spcAft>
                <a:spcPts val="0"/>
              </a:spcAft>
              <a:buClrTx/>
              <a:buSzTx/>
              <a:tabLst/>
              <a:defRPr/>
            </a:pPr>
            <a:r>
              <a:rPr lang="en-US" sz="2800" b="1" dirty="0" smtClean="0">
                <a:solidFill>
                  <a:schemeClr val="bg1"/>
                </a:solidFill>
                <a:latin typeface="+mj-lt"/>
                <a:ea typeface="+mj-ea"/>
                <a:cs typeface="+mj-cs"/>
              </a:rPr>
              <a:t>Questions?</a:t>
            </a:r>
            <a:endParaRPr lang="ru-RU" sz="2800" b="1" dirty="0">
              <a:solidFill>
                <a:schemeClr val="bg1"/>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3"/>
          </p:nvPr>
        </p:nvSpPr>
        <p:spPr/>
        <p:txBody>
          <a:bodyPr/>
          <a:lstStyle/>
          <a:p>
            <a:r>
              <a:rPr lang="en-US" b="1" dirty="0" smtClean="0"/>
              <a:t>Container View Controllers</a:t>
            </a:r>
          </a:p>
          <a:p>
            <a:endParaRPr lang="ru-RU" dirty="0"/>
          </a:p>
        </p:txBody>
      </p:sp>
      <p:sp>
        <p:nvSpPr>
          <p:cNvPr id="5" name="Rectangle 4"/>
          <p:cNvSpPr/>
          <p:nvPr/>
        </p:nvSpPr>
        <p:spPr>
          <a:xfrm>
            <a:off x="416459" y="1940830"/>
            <a:ext cx="8528365" cy="4278094"/>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 </a:t>
            </a:r>
            <a:r>
              <a:rPr lang="en-US" sz="1600" b="1" dirty="0" smtClean="0">
                <a:latin typeface="+mn-lt"/>
              </a:rPr>
              <a:t>container view controller </a:t>
            </a:r>
            <a:r>
              <a:rPr lang="en-US" sz="1600" dirty="0" smtClean="0">
                <a:latin typeface="+mn-lt"/>
              </a:rPr>
              <a:t>contains content owned by other view controllers. These other view controllers are explicitly assigned to the container view controller as its children.</a:t>
            </a:r>
          </a:p>
          <a:p>
            <a:pPr marL="342900" indent="-342900">
              <a:spcBef>
                <a:spcPct val="20000"/>
              </a:spcBef>
              <a:buClr>
                <a:srgbClr val="F26522"/>
              </a:buClr>
              <a:buFont typeface="Arial" pitchFamily="34" charset="0"/>
              <a:buChar char="•"/>
            </a:pPr>
            <a:r>
              <a:rPr lang="en-US" sz="1600" dirty="0" smtClean="0">
                <a:latin typeface="+mn-lt"/>
              </a:rPr>
              <a:t>Each type of container view controller establishes a user interface that its children operate in. The visual presentation of this user interface and the design it imposes on its children can vary widely between different types of containers. For example, here are some ways that different container view controllers may distinguish themselves:</a:t>
            </a:r>
          </a:p>
          <a:p>
            <a:pPr marL="800100" lvl="1" indent="-342900">
              <a:spcBef>
                <a:spcPct val="20000"/>
              </a:spcBef>
              <a:buClr>
                <a:srgbClr val="F26522"/>
              </a:buClr>
              <a:buFont typeface="Arial" pitchFamily="34" charset="0"/>
              <a:buChar char="•"/>
            </a:pPr>
            <a:r>
              <a:rPr lang="en-US" sz="1600" dirty="0" smtClean="0">
                <a:latin typeface="+mn-lt"/>
              </a:rPr>
              <a:t>A container provides its own API to manage its children.</a:t>
            </a:r>
          </a:p>
          <a:p>
            <a:pPr marL="800100" lvl="1" indent="-342900">
              <a:spcBef>
                <a:spcPct val="20000"/>
              </a:spcBef>
              <a:buClr>
                <a:srgbClr val="F26522"/>
              </a:buClr>
              <a:buFont typeface="Arial" pitchFamily="34" charset="0"/>
              <a:buChar char="•"/>
            </a:pPr>
            <a:r>
              <a:rPr lang="en-US" sz="1600" dirty="0" smtClean="0">
                <a:latin typeface="+mn-lt"/>
              </a:rPr>
              <a:t>A container decides whether the children have a relationship between them and what that relationship is.</a:t>
            </a:r>
          </a:p>
          <a:p>
            <a:pPr marL="800100" lvl="1" indent="-342900">
              <a:spcBef>
                <a:spcPct val="20000"/>
              </a:spcBef>
              <a:buClr>
                <a:srgbClr val="F26522"/>
              </a:buClr>
              <a:buFont typeface="Arial" pitchFamily="34" charset="0"/>
              <a:buChar char="•"/>
            </a:pPr>
            <a:r>
              <a:rPr lang="en-US" sz="1600" dirty="0" smtClean="0">
                <a:latin typeface="+mn-lt"/>
              </a:rPr>
              <a:t>A container manages a view hierarchy just as other view controllers do. A container can also add the views of any of its children into its view hierarchy. The container decides when such a view is added and how it should be sized to fit the container’s view hierarchy, but otherwise the child view controller remains responsible for the view and its </a:t>
            </a:r>
            <a:r>
              <a:rPr lang="en-US" sz="1600" dirty="0" err="1" smtClean="0">
                <a:latin typeface="+mn-lt"/>
              </a:rPr>
              <a:t>subviews</a:t>
            </a:r>
            <a:r>
              <a:rPr lang="en-US" sz="1600" dirty="0" smtClean="0">
                <a:latin typeface="+mn-lt"/>
              </a:rPr>
              <a:t>.</a:t>
            </a:r>
          </a:p>
          <a:p>
            <a:pPr marL="800100" lvl="1" indent="-342900">
              <a:spcBef>
                <a:spcPct val="20000"/>
              </a:spcBef>
              <a:buClr>
                <a:srgbClr val="F26522"/>
              </a:buClr>
              <a:buFont typeface="Arial" pitchFamily="34" charset="0"/>
              <a:buChar char="•"/>
            </a:pPr>
            <a:r>
              <a:rPr lang="en-US" sz="1600" dirty="0" smtClean="0">
                <a:latin typeface="+mn-lt"/>
              </a:rPr>
              <a:t>A container might impose specific design considerations on its children. For example, a container might limit its children to certain view controller classes, or it might expect those controllers to provide additional content needed to configure the container’s views.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62550" y="1797597"/>
            <a:ext cx="8307436" cy="3798618"/>
          </a:xfrm>
        </p:spPr>
        <p:txBody>
          <a:bodyPr/>
          <a:lstStyle/>
          <a:p>
            <a:r>
              <a:rPr lang="en-US" dirty="0" smtClean="0"/>
              <a:t>A </a:t>
            </a:r>
            <a:r>
              <a:rPr lang="en-US" b="1" dirty="0" smtClean="0"/>
              <a:t>navigation controller</a:t>
            </a:r>
            <a:r>
              <a:rPr lang="en-US" dirty="0" smtClean="0"/>
              <a:t> presents data that is organized hierarchically and is an instance of the </a:t>
            </a:r>
            <a:r>
              <a:rPr lang="en-US" b="1" dirty="0" err="1" smtClean="0"/>
              <a:t>UINavigationController</a:t>
            </a:r>
            <a:r>
              <a:rPr lang="en-US" dirty="0" smtClean="0"/>
              <a:t> class. </a:t>
            </a:r>
          </a:p>
          <a:p>
            <a:r>
              <a:rPr lang="en-US" dirty="0" smtClean="0"/>
              <a:t>The methods of this class provide support for managing a stack-based collection of content view controllers. </a:t>
            </a:r>
          </a:p>
          <a:p>
            <a:r>
              <a:rPr lang="en-US" dirty="0" smtClean="0"/>
              <a:t>This stack represents the path taken by the user through the hierarchical data, with the bottom of the stack reflecting the starting point and the top of the stack reflecting the user’s current position in the data. </a:t>
            </a:r>
            <a:endParaRPr lang="ru-RU" dirty="0"/>
          </a:p>
        </p:txBody>
      </p:sp>
      <p:sp>
        <p:nvSpPr>
          <p:cNvPr id="5" name="Content Placeholder 4"/>
          <p:cNvSpPr>
            <a:spLocks noGrp="1"/>
          </p:cNvSpPr>
          <p:nvPr>
            <p:ph sz="half" idx="13"/>
          </p:nvPr>
        </p:nvSpPr>
        <p:spPr/>
        <p:txBody>
          <a:bodyPr/>
          <a:lstStyle/>
          <a:p>
            <a:r>
              <a:rPr lang="en-US" b="1" dirty="0" smtClean="0"/>
              <a:t>Navigation Controllers</a:t>
            </a:r>
          </a:p>
          <a:p>
            <a:endParaRPr lang="ru-RU" dirty="0"/>
          </a:p>
        </p:txBody>
      </p:sp>
      <p:pic>
        <p:nvPicPr>
          <p:cNvPr id="1026" name="Picture 2" descr="https://developer.apple.com/library/ios/featuredarticles/ViewControllerPGforiPhoneOS/Art/navigation_interface_2x.png"/>
          <p:cNvPicPr>
            <a:picLocks noChangeAspect="1" noChangeArrowheads="1"/>
          </p:cNvPicPr>
          <p:nvPr/>
        </p:nvPicPr>
        <p:blipFill>
          <a:blip r:embed="rId2" cstate="print"/>
          <a:srcRect/>
          <a:stretch>
            <a:fillRect/>
          </a:stretch>
        </p:blipFill>
        <p:spPr bwMode="auto">
          <a:xfrm>
            <a:off x="4580798" y="3413155"/>
            <a:ext cx="4526990" cy="3153747"/>
          </a:xfrm>
          <a:prstGeom prst="rect">
            <a:avLst/>
          </a:prstGeom>
          <a:noFill/>
        </p:spPr>
      </p:pic>
      <p:sp>
        <p:nvSpPr>
          <p:cNvPr id="7" name="Rectangle 6"/>
          <p:cNvSpPr/>
          <p:nvPr/>
        </p:nvSpPr>
        <p:spPr>
          <a:xfrm>
            <a:off x="271604" y="3619370"/>
            <a:ext cx="4300396" cy="2357568"/>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Although a navigation controller’s primary job is to manage its child view controllers, it also manages a few views. </a:t>
            </a:r>
          </a:p>
          <a:p>
            <a:pPr marL="342900" indent="-342900">
              <a:spcBef>
                <a:spcPct val="20000"/>
              </a:spcBef>
              <a:buClr>
                <a:srgbClr val="F26522"/>
              </a:buClr>
              <a:buFont typeface="Arial" pitchFamily="34" charset="0"/>
              <a:buChar char="•"/>
            </a:pPr>
            <a:r>
              <a:rPr lang="en-US" sz="1600" dirty="0" smtClean="0">
                <a:latin typeface="+mn-lt"/>
              </a:rPr>
              <a:t>Specifically, it manages a navigation bar (that displays information about the user’s current location in the data hierarchy), a button (for navigating back to previous screens), and any custom controls the current view controller needs. </a:t>
            </a:r>
            <a:endParaRPr lang="ru-RU" sz="1600" dirty="0" smtClean="0">
              <a:latin typeface="+mn-l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0498" y="1815680"/>
            <a:ext cx="8229600" cy="3798618"/>
          </a:xfrm>
        </p:spPr>
        <p:txBody>
          <a:bodyPr/>
          <a:lstStyle/>
          <a:p>
            <a:r>
              <a:rPr lang="en-US" dirty="0" smtClean="0"/>
              <a:t>A </a:t>
            </a:r>
            <a:r>
              <a:rPr lang="en-US" b="1" dirty="0" smtClean="0"/>
              <a:t>tab bar controller</a:t>
            </a:r>
            <a:r>
              <a:rPr lang="en-US" dirty="0" smtClean="0"/>
              <a:t> is a container view controller that you use to divide your app into two or more distinct modes of operation. </a:t>
            </a:r>
          </a:p>
          <a:p>
            <a:r>
              <a:rPr lang="en-US" dirty="0" smtClean="0"/>
              <a:t>A tab bar controller is an instance of the </a:t>
            </a:r>
            <a:r>
              <a:rPr lang="en-US" b="1" dirty="0" err="1" smtClean="0"/>
              <a:t>UITabBarController</a:t>
            </a:r>
            <a:r>
              <a:rPr lang="en-US" dirty="0" smtClean="0"/>
              <a:t> class. </a:t>
            </a:r>
          </a:p>
          <a:p>
            <a:r>
              <a:rPr lang="en-US" dirty="0" smtClean="0"/>
              <a:t>The tab bar has multiple tabs, each represented by a child view controller. Selecting a tab causes the tab bar controller to display the associated view controller’s view on the screen.</a:t>
            </a:r>
            <a:endParaRPr lang="ru-RU" dirty="0"/>
          </a:p>
        </p:txBody>
      </p:sp>
      <p:sp>
        <p:nvSpPr>
          <p:cNvPr id="6" name="Content Placeholder 5"/>
          <p:cNvSpPr>
            <a:spLocks noGrp="1"/>
          </p:cNvSpPr>
          <p:nvPr>
            <p:ph sz="half" idx="13"/>
          </p:nvPr>
        </p:nvSpPr>
        <p:spPr/>
        <p:txBody>
          <a:bodyPr/>
          <a:lstStyle/>
          <a:p>
            <a:r>
              <a:rPr lang="en-US" b="1" dirty="0" smtClean="0"/>
              <a:t>Tab Bar Controllers</a:t>
            </a:r>
          </a:p>
          <a:p>
            <a:endParaRPr lang="ru-RU" dirty="0"/>
          </a:p>
        </p:txBody>
      </p:sp>
      <p:pic>
        <p:nvPicPr>
          <p:cNvPr id="152578" name="Picture 2" descr="https://developer.apple.com/library/ios/featuredarticles/ViewControllerPGforiPhoneOS/Art/tabbar_interface_2x.png"/>
          <p:cNvPicPr>
            <a:picLocks noChangeAspect="1" noChangeArrowheads="1"/>
          </p:cNvPicPr>
          <p:nvPr/>
        </p:nvPicPr>
        <p:blipFill>
          <a:blip r:embed="rId2" cstate="print"/>
          <a:srcRect/>
          <a:stretch>
            <a:fillRect/>
          </a:stretch>
        </p:blipFill>
        <p:spPr bwMode="auto">
          <a:xfrm>
            <a:off x="4472412" y="3202194"/>
            <a:ext cx="4609235" cy="3334413"/>
          </a:xfrm>
          <a:prstGeom prst="rect">
            <a:avLst/>
          </a:prstGeom>
          <a:noFill/>
        </p:spPr>
      </p:pic>
      <p:sp>
        <p:nvSpPr>
          <p:cNvPr id="8" name="Rectangle 7"/>
          <p:cNvSpPr/>
          <p:nvPr/>
        </p:nvSpPr>
        <p:spPr>
          <a:xfrm>
            <a:off x="538684" y="3157461"/>
            <a:ext cx="3870356" cy="1077218"/>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You use tab bar controllers when your app either presents different types of data or presents the same data in different ways.</a:t>
            </a:r>
            <a:endParaRPr lang="ru-RU" sz="1600" dirty="0" smtClean="0">
              <a:latin typeface="+mn-lt"/>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86466" y="1815680"/>
            <a:ext cx="8229600" cy="1787599"/>
          </a:xfrm>
        </p:spPr>
        <p:txBody>
          <a:bodyPr/>
          <a:lstStyle/>
          <a:p>
            <a:r>
              <a:rPr lang="en-US" dirty="0" smtClean="0"/>
              <a:t>A </a:t>
            </a:r>
            <a:r>
              <a:rPr lang="en-US" b="1" dirty="0" smtClean="0"/>
              <a:t>split view controller</a:t>
            </a:r>
            <a:r>
              <a:rPr lang="en-US" dirty="0" smtClean="0"/>
              <a:t> divides the screen into multiple parts, each of which can be updated separately. </a:t>
            </a:r>
          </a:p>
          <a:p>
            <a:r>
              <a:rPr lang="en-US" dirty="0" smtClean="0"/>
              <a:t>The appearance of a split view controller may vary depending on its orientation. </a:t>
            </a:r>
          </a:p>
          <a:p>
            <a:r>
              <a:rPr lang="en-US" dirty="0" smtClean="0"/>
              <a:t>A split view controller is an instance of the </a:t>
            </a:r>
            <a:r>
              <a:rPr lang="en-US" b="1" dirty="0" err="1" smtClean="0"/>
              <a:t>UISplitViewController</a:t>
            </a:r>
            <a:r>
              <a:rPr lang="en-US" dirty="0" smtClean="0"/>
              <a:t> class. </a:t>
            </a:r>
          </a:p>
          <a:p>
            <a:r>
              <a:rPr lang="en-US" dirty="0" smtClean="0"/>
              <a:t>The contents of a split view interface are derived from two child view controllers.</a:t>
            </a:r>
            <a:endParaRPr lang="ru-RU" dirty="0"/>
          </a:p>
        </p:txBody>
      </p:sp>
      <p:sp>
        <p:nvSpPr>
          <p:cNvPr id="6" name="Content Placeholder 5"/>
          <p:cNvSpPr>
            <a:spLocks noGrp="1"/>
          </p:cNvSpPr>
          <p:nvPr>
            <p:ph sz="half" idx="13"/>
          </p:nvPr>
        </p:nvSpPr>
        <p:spPr/>
        <p:txBody>
          <a:bodyPr/>
          <a:lstStyle/>
          <a:p>
            <a:r>
              <a:rPr lang="en-US" b="1" dirty="0" smtClean="0"/>
              <a:t>Split View Controllers</a:t>
            </a:r>
          </a:p>
          <a:p>
            <a:endParaRPr lang="ru-RU" dirty="0"/>
          </a:p>
        </p:txBody>
      </p:sp>
      <p:pic>
        <p:nvPicPr>
          <p:cNvPr id="153602" name="Picture 2" descr="https://developer.apple.com/library/ios/featuredarticles/ViewControllerPGforiPhoneOS/Art/SplitView_view_2x.png"/>
          <p:cNvPicPr>
            <a:picLocks noChangeAspect="1" noChangeArrowheads="1"/>
          </p:cNvPicPr>
          <p:nvPr/>
        </p:nvPicPr>
        <p:blipFill>
          <a:blip r:embed="rId2" cstate="print"/>
          <a:srcRect/>
          <a:stretch>
            <a:fillRect/>
          </a:stretch>
        </p:blipFill>
        <p:spPr bwMode="auto">
          <a:xfrm>
            <a:off x="3768558" y="3567065"/>
            <a:ext cx="5221533" cy="2930228"/>
          </a:xfrm>
          <a:prstGeom prst="rect">
            <a:avLst/>
          </a:prstGeom>
          <a:noFill/>
        </p:spPr>
      </p:pic>
      <p:sp>
        <p:nvSpPr>
          <p:cNvPr id="8" name="Rectangle 7"/>
          <p:cNvSpPr/>
          <p:nvPr/>
        </p:nvSpPr>
        <p:spPr>
          <a:xfrm>
            <a:off x="185595" y="3203723"/>
            <a:ext cx="3535379" cy="1877437"/>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Split view controllers are supported on </a:t>
            </a:r>
            <a:r>
              <a:rPr lang="en-US" sz="1600" dirty="0" err="1" smtClean="0">
                <a:latin typeface="+mn-lt"/>
              </a:rPr>
              <a:t>iPad</a:t>
            </a:r>
            <a:r>
              <a:rPr lang="en-US" sz="1600" dirty="0" smtClean="0">
                <a:latin typeface="+mn-lt"/>
              </a:rPr>
              <a:t> only and are designed to help you take advantage of the larger screen of that device. </a:t>
            </a:r>
          </a:p>
          <a:p>
            <a:pPr marL="342900" indent="-342900">
              <a:spcBef>
                <a:spcPct val="20000"/>
              </a:spcBef>
              <a:buClr>
                <a:srgbClr val="F26522"/>
              </a:buClr>
              <a:buFont typeface="Arial" pitchFamily="34" charset="0"/>
              <a:buChar char="•"/>
            </a:pPr>
            <a:r>
              <a:rPr lang="en-US" sz="1600" dirty="0" smtClean="0">
                <a:latin typeface="+mn-lt"/>
              </a:rPr>
              <a:t>They are the preferred way to implement master-detail interfaces in </a:t>
            </a:r>
            <a:r>
              <a:rPr lang="en-US" sz="1600" dirty="0" err="1" smtClean="0">
                <a:latin typeface="+mn-lt"/>
              </a:rPr>
              <a:t>iPad</a:t>
            </a:r>
            <a:r>
              <a:rPr lang="en-US" sz="1600" dirty="0" smtClean="0">
                <a:latin typeface="+mn-lt"/>
              </a:rPr>
              <a:t> apps.</a:t>
            </a:r>
            <a:endParaRPr lang="ru-RU" sz="1600" dirty="0" smtClean="0">
              <a:latin typeface="+mn-lt"/>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268353"/>
            <a:ext cx="8229600" cy="674023"/>
          </a:xfrm>
        </p:spPr>
        <p:txBody>
          <a:bodyPr/>
          <a:lstStyle/>
          <a:p>
            <a:r>
              <a:rPr lang="en-US" dirty="0" smtClean="0"/>
              <a:t>In an </a:t>
            </a:r>
            <a:r>
              <a:rPr lang="en-US" dirty="0" err="1" smtClean="0"/>
              <a:t>iPad</a:t>
            </a:r>
            <a:r>
              <a:rPr lang="en-US" dirty="0" smtClean="0"/>
              <a:t> app, you can use popover controllers (</a:t>
            </a:r>
            <a:r>
              <a:rPr lang="en-US" b="1" dirty="0" err="1" smtClean="0"/>
              <a:t>UIPopoverController</a:t>
            </a:r>
            <a:r>
              <a:rPr lang="en-US" dirty="0" smtClean="0"/>
              <a:t>) to implement popovers in your own app.</a:t>
            </a:r>
          </a:p>
          <a:p>
            <a:endParaRPr lang="ru-RU" dirty="0"/>
          </a:p>
        </p:txBody>
      </p:sp>
      <p:sp>
        <p:nvSpPr>
          <p:cNvPr id="6" name="Content Placeholder 5"/>
          <p:cNvSpPr>
            <a:spLocks noGrp="1"/>
          </p:cNvSpPr>
          <p:nvPr>
            <p:ph sz="half" idx="13"/>
          </p:nvPr>
        </p:nvSpPr>
        <p:spPr/>
        <p:txBody>
          <a:bodyPr/>
          <a:lstStyle/>
          <a:p>
            <a:r>
              <a:rPr lang="en-US" b="1" dirty="0" smtClean="0"/>
              <a:t>Popover Controllers</a:t>
            </a:r>
          </a:p>
          <a:p>
            <a:endParaRPr lang="ru-RU" dirty="0"/>
          </a:p>
        </p:txBody>
      </p:sp>
      <p:pic>
        <p:nvPicPr>
          <p:cNvPr id="154626" name="Picture 2" descr="https://developer.apple.com/library/ios/documentation/WindowsViews/Conceptual/ViewControllerCatalog/Art/splitview_portrait_popover.jpg"/>
          <p:cNvPicPr>
            <a:picLocks noChangeAspect="1" noChangeArrowheads="1"/>
          </p:cNvPicPr>
          <p:nvPr/>
        </p:nvPicPr>
        <p:blipFill>
          <a:blip r:embed="rId2" cstate="print"/>
          <a:srcRect/>
          <a:stretch>
            <a:fillRect/>
          </a:stretch>
        </p:blipFill>
        <p:spPr bwMode="auto">
          <a:xfrm>
            <a:off x="6355533" y="2839754"/>
            <a:ext cx="2788467" cy="3607720"/>
          </a:xfrm>
          <a:prstGeom prst="rect">
            <a:avLst/>
          </a:prstGeom>
          <a:noFill/>
        </p:spPr>
      </p:pic>
      <p:sp>
        <p:nvSpPr>
          <p:cNvPr id="8" name="Rectangle 7"/>
          <p:cNvSpPr/>
          <p:nvPr/>
        </p:nvSpPr>
        <p:spPr>
          <a:xfrm>
            <a:off x="547735" y="2932082"/>
            <a:ext cx="5771584" cy="1372683"/>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 popover controller is not actually a container; it does not inherent from </a:t>
            </a:r>
            <a:r>
              <a:rPr lang="en-US" sz="1600" dirty="0" err="1" smtClean="0">
                <a:latin typeface="+mn-lt"/>
                <a:hlinkClick r:id="rId3"/>
              </a:rPr>
              <a:t>UIViewController</a:t>
            </a:r>
            <a:r>
              <a:rPr lang="en-US" sz="1600" dirty="0" smtClean="0">
                <a:latin typeface="+mn-lt"/>
              </a:rPr>
              <a:t> at all. </a:t>
            </a:r>
          </a:p>
          <a:p>
            <a:pPr marL="342900" indent="-342900">
              <a:spcBef>
                <a:spcPct val="20000"/>
              </a:spcBef>
              <a:buClr>
                <a:srgbClr val="F26522"/>
              </a:buClr>
              <a:buFont typeface="Arial" pitchFamily="34" charset="0"/>
              <a:buChar char="•"/>
            </a:pPr>
            <a:r>
              <a:rPr lang="en-US" sz="1600" dirty="0" smtClean="0">
                <a:latin typeface="+mn-lt"/>
              </a:rPr>
              <a:t>But, in practice, a popover controller is similar to a container, so you apply the same programming principles when you use them.</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12392" y="1806627"/>
            <a:ext cx="8229600" cy="3798618"/>
          </a:xfrm>
        </p:spPr>
        <p:txBody>
          <a:bodyPr/>
          <a:lstStyle/>
          <a:p>
            <a:r>
              <a:rPr lang="en-US" dirty="0" smtClean="0"/>
              <a:t>A </a:t>
            </a:r>
            <a:r>
              <a:rPr lang="en-US" b="1" dirty="0" smtClean="0"/>
              <a:t>page view controller</a:t>
            </a:r>
            <a:r>
              <a:rPr lang="en-US" dirty="0" smtClean="0"/>
              <a:t> is a container view controller used to implement a page layout. </a:t>
            </a:r>
          </a:p>
          <a:p>
            <a:r>
              <a:rPr lang="en-US" dirty="0" smtClean="0"/>
              <a:t>That layout allows users to flip between discrete pages of content as if it were a book. </a:t>
            </a:r>
          </a:p>
          <a:p>
            <a:r>
              <a:rPr lang="en-US" dirty="0" smtClean="0"/>
              <a:t>A page view controller is an instance of the </a:t>
            </a:r>
            <a:r>
              <a:rPr lang="en-US" b="1" dirty="0" err="1" smtClean="0"/>
              <a:t>UIPageViewController</a:t>
            </a:r>
            <a:r>
              <a:rPr lang="en-US" dirty="0" smtClean="0"/>
              <a:t> class. </a:t>
            </a:r>
          </a:p>
          <a:p>
            <a:r>
              <a:rPr lang="en-US" dirty="0" smtClean="0"/>
              <a:t>Each content page is provided by a content view controller. </a:t>
            </a:r>
          </a:p>
          <a:p>
            <a:r>
              <a:rPr lang="en-US" dirty="0" smtClean="0"/>
              <a:t>The page view controller manages the transitions between pages. </a:t>
            </a:r>
          </a:p>
          <a:p>
            <a:r>
              <a:rPr lang="en-US" dirty="0" smtClean="0"/>
              <a:t>When new pages are required, the page view controller calls an associated data source to retrieve a view controller for the next page.</a:t>
            </a:r>
            <a:endParaRPr lang="ru-RU" dirty="0"/>
          </a:p>
        </p:txBody>
      </p:sp>
      <p:sp>
        <p:nvSpPr>
          <p:cNvPr id="6" name="Content Placeholder 5"/>
          <p:cNvSpPr>
            <a:spLocks noGrp="1"/>
          </p:cNvSpPr>
          <p:nvPr>
            <p:ph sz="half" idx="13"/>
          </p:nvPr>
        </p:nvSpPr>
        <p:spPr/>
        <p:txBody>
          <a:bodyPr/>
          <a:lstStyle/>
          <a:p>
            <a:r>
              <a:rPr lang="en-US" b="1" dirty="0" smtClean="0"/>
              <a:t>Page View Controllers</a:t>
            </a:r>
          </a:p>
          <a:p>
            <a:endParaRPr lang="ru-RU" dirty="0"/>
          </a:p>
        </p:txBody>
      </p:sp>
      <p:pic>
        <p:nvPicPr>
          <p:cNvPr id="155650" name="Picture 2" descr="https://developer.apple.com/library/ios/documentation/WindowsViews/Conceptual/ViewControllerCatalog/Art/page_view.png"/>
          <p:cNvPicPr>
            <a:picLocks noChangeAspect="1" noChangeArrowheads="1"/>
          </p:cNvPicPr>
          <p:nvPr/>
        </p:nvPicPr>
        <p:blipFill>
          <a:blip r:embed="rId2" cstate="print"/>
          <a:srcRect/>
          <a:stretch>
            <a:fillRect/>
          </a:stretch>
        </p:blipFill>
        <p:spPr bwMode="auto">
          <a:xfrm>
            <a:off x="2209046" y="3811510"/>
            <a:ext cx="4727921" cy="2471595"/>
          </a:xfrm>
          <a:prstGeom prst="rect">
            <a:avLst/>
          </a:prstGeom>
          <a:noFill/>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86467" y="1833787"/>
            <a:ext cx="8229600" cy="3798618"/>
          </a:xfrm>
        </p:spPr>
        <p:txBody>
          <a:bodyPr/>
          <a:lstStyle/>
          <a:p>
            <a:r>
              <a:rPr lang="en-US" dirty="0" smtClean="0"/>
              <a:t>For a view controller’s contents to be visible to the user, it must be associated with a window. There are many ways you can do this in your app:</a:t>
            </a:r>
          </a:p>
          <a:p>
            <a:pPr lvl="1"/>
            <a:r>
              <a:rPr lang="en-US" dirty="0" smtClean="0"/>
              <a:t>Make the view controller a window’s root view controller.</a:t>
            </a:r>
          </a:p>
          <a:p>
            <a:pPr lvl="1"/>
            <a:r>
              <a:rPr lang="en-US" dirty="0" smtClean="0"/>
              <a:t>Make the view controller a child of a container.</a:t>
            </a:r>
          </a:p>
          <a:p>
            <a:pPr lvl="1"/>
            <a:r>
              <a:rPr lang="en-US" dirty="0" smtClean="0"/>
              <a:t>Show the view controller in a popover control.</a:t>
            </a:r>
          </a:p>
          <a:p>
            <a:pPr lvl="1"/>
            <a:r>
              <a:rPr lang="en-US" dirty="0" smtClean="0"/>
              <a:t>Present it from another view controller.</a:t>
            </a:r>
            <a:endParaRPr lang="en-US" dirty="0"/>
          </a:p>
        </p:txBody>
      </p:sp>
      <p:sp>
        <p:nvSpPr>
          <p:cNvPr id="6" name="Content Placeholder 5"/>
          <p:cNvSpPr>
            <a:spLocks noGrp="1"/>
          </p:cNvSpPr>
          <p:nvPr>
            <p:ph sz="half" idx="13"/>
          </p:nvPr>
        </p:nvSpPr>
        <p:spPr/>
        <p:txBody>
          <a:bodyPr/>
          <a:lstStyle/>
          <a:p>
            <a:r>
              <a:rPr lang="en-US" dirty="0" smtClean="0"/>
              <a:t>Modal Mode Container</a:t>
            </a:r>
            <a:endParaRPr lang="ru-RU" dirty="0"/>
          </a:p>
        </p:txBody>
      </p:sp>
      <p:pic>
        <p:nvPicPr>
          <p:cNvPr id="156674" name="Picture 2" descr="https://developer.apple.com/library/ios/featuredarticles/ViewControllerPGforiPhoneOS/Art/presenting_a_modal_view_controller_2x.png"/>
          <p:cNvPicPr>
            <a:picLocks noChangeAspect="1" noChangeArrowheads="1"/>
          </p:cNvPicPr>
          <p:nvPr/>
        </p:nvPicPr>
        <p:blipFill>
          <a:blip r:embed="rId2" cstate="print"/>
          <a:srcRect/>
          <a:stretch>
            <a:fillRect/>
          </a:stretch>
        </p:blipFill>
        <p:spPr bwMode="auto">
          <a:xfrm>
            <a:off x="5024670" y="3251063"/>
            <a:ext cx="4049037" cy="3242840"/>
          </a:xfrm>
          <a:prstGeom prst="rect">
            <a:avLst/>
          </a:prstGeom>
          <a:noFill/>
        </p:spPr>
      </p:pic>
      <p:sp>
        <p:nvSpPr>
          <p:cNvPr id="8" name="Rectangle 7"/>
          <p:cNvSpPr/>
          <p:nvPr/>
        </p:nvSpPr>
        <p:spPr>
          <a:xfrm>
            <a:off x="190124" y="3530855"/>
            <a:ext cx="4798336" cy="2899255"/>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 presented view controller isn’t a specific type of view controller—the presented view controller can be either a content or a container view controller with an attached content view controller. </a:t>
            </a:r>
          </a:p>
          <a:p>
            <a:pPr marL="342900" indent="-342900">
              <a:spcBef>
                <a:spcPct val="20000"/>
              </a:spcBef>
              <a:buClr>
                <a:srgbClr val="F26522"/>
              </a:buClr>
              <a:buFont typeface="Arial" pitchFamily="34" charset="0"/>
              <a:buChar char="•"/>
            </a:pPr>
            <a:r>
              <a:rPr lang="en-US" sz="1600" dirty="0" smtClean="0">
                <a:latin typeface="+mn-lt"/>
              </a:rPr>
              <a:t>In practice, the content view controller is designed specifically to be presented by another controller, so it can be useful to think of it as a variant of a content view controller. </a:t>
            </a:r>
          </a:p>
          <a:p>
            <a:pPr marL="342900" indent="-342900">
              <a:spcBef>
                <a:spcPct val="20000"/>
              </a:spcBef>
              <a:buClr>
                <a:srgbClr val="F26522"/>
              </a:buClr>
              <a:buFont typeface="Arial" pitchFamily="34" charset="0"/>
              <a:buChar char="•"/>
            </a:pPr>
            <a:r>
              <a:rPr lang="en-US" sz="1600" dirty="0" smtClean="0">
                <a:latin typeface="+mn-lt"/>
              </a:rPr>
              <a:t>When presenting a view controller, one view controller determines how much of the screen is used to present the view controller.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8483" y="1824734"/>
            <a:ext cx="8229600" cy="1389246"/>
          </a:xfrm>
        </p:spPr>
        <p:txBody>
          <a:bodyPr/>
          <a:lstStyle/>
          <a:p>
            <a:r>
              <a:rPr lang="en-US" dirty="0" smtClean="0"/>
              <a:t>A view controller hierarchy starts with a single parent, the root view controller of a window. If that view controller is a container, it may have children that provide content. Those controllers, in turn, may also be containers with children of their own</a:t>
            </a:r>
          </a:p>
          <a:p>
            <a:r>
              <a:rPr lang="en-US" dirty="0" smtClean="0"/>
              <a:t>The area each view controller fills is determined by its parent. The root view controller’s area is determined by the window.</a:t>
            </a:r>
          </a:p>
        </p:txBody>
      </p:sp>
      <p:sp>
        <p:nvSpPr>
          <p:cNvPr id="6" name="Content Placeholder 5"/>
          <p:cNvSpPr>
            <a:spLocks noGrp="1"/>
          </p:cNvSpPr>
          <p:nvPr>
            <p:ph sz="half" idx="13"/>
          </p:nvPr>
        </p:nvSpPr>
        <p:spPr/>
        <p:txBody>
          <a:bodyPr/>
          <a:lstStyle/>
          <a:p>
            <a:r>
              <a:rPr lang="en-US" b="1" dirty="0" smtClean="0"/>
              <a:t>Parent-Child Relationships Represent Containment</a:t>
            </a:r>
          </a:p>
          <a:p>
            <a:endParaRPr lang="ru-RU" dirty="0"/>
          </a:p>
        </p:txBody>
      </p:sp>
      <p:pic>
        <p:nvPicPr>
          <p:cNvPr id="157698" name="Picture 2" descr="https://developer.apple.com/library/ios/featuredarticles/ViewControllerPGforiPhoneOS/Art/parent-child_view_controller_relationships_2x.png"/>
          <p:cNvPicPr>
            <a:picLocks noChangeAspect="1" noChangeArrowheads="1"/>
          </p:cNvPicPr>
          <p:nvPr/>
        </p:nvPicPr>
        <p:blipFill>
          <a:blip r:embed="rId2" cstate="print"/>
          <a:srcRect/>
          <a:stretch>
            <a:fillRect/>
          </a:stretch>
        </p:blipFill>
        <p:spPr bwMode="auto">
          <a:xfrm>
            <a:off x="4727575" y="3185672"/>
            <a:ext cx="4124325" cy="2400301"/>
          </a:xfrm>
          <a:prstGeom prst="rect">
            <a:avLst/>
          </a:prstGeom>
          <a:noFill/>
        </p:spPr>
      </p:pic>
      <p:sp>
        <p:nvSpPr>
          <p:cNvPr id="8" name="Rectangle 7"/>
          <p:cNvSpPr/>
          <p:nvPr/>
        </p:nvSpPr>
        <p:spPr>
          <a:xfrm>
            <a:off x="348555" y="3283431"/>
            <a:ext cx="4572000" cy="2948499"/>
          </a:xfrm>
          <a:prstGeom prst="rect">
            <a:avLst/>
          </a:prstGeom>
        </p:spPr>
        <p:txBody>
          <a:bodyPr>
            <a:spAutoFit/>
          </a:bodyPr>
          <a:lstStyle/>
          <a:p>
            <a:pPr marL="342900" indent="-342900">
              <a:spcBef>
                <a:spcPct val="20000"/>
              </a:spcBef>
              <a:buClr>
                <a:srgbClr val="F26522"/>
              </a:buClr>
              <a:buFont typeface="Arial" pitchFamily="34" charset="0"/>
              <a:buChar char="•"/>
            </a:pPr>
            <a:r>
              <a:rPr lang="en-US" sz="1600" dirty="0" smtClean="0">
                <a:latin typeface="+mn-lt"/>
              </a:rPr>
              <a:t>the tab view controller gets its size from the window. </a:t>
            </a:r>
          </a:p>
          <a:p>
            <a:pPr marL="342900" indent="-342900">
              <a:spcBef>
                <a:spcPct val="20000"/>
              </a:spcBef>
              <a:buClr>
                <a:srgbClr val="F26522"/>
              </a:buClr>
              <a:buFont typeface="Arial" pitchFamily="34" charset="0"/>
              <a:buChar char="•"/>
            </a:pPr>
            <a:r>
              <a:rPr lang="en-US" sz="1600" dirty="0" smtClean="0">
                <a:latin typeface="+mn-lt"/>
              </a:rPr>
              <a:t>It reserves space for its tab bar and gives the remainder of the space to its children. </a:t>
            </a:r>
          </a:p>
          <a:p>
            <a:pPr marL="342900" indent="-342900">
              <a:spcBef>
                <a:spcPct val="20000"/>
              </a:spcBef>
              <a:buClr>
                <a:srgbClr val="F26522"/>
              </a:buClr>
              <a:buFont typeface="Arial" pitchFamily="34" charset="0"/>
              <a:buChar char="•"/>
            </a:pPr>
            <a:r>
              <a:rPr lang="en-US" sz="1600" dirty="0" smtClean="0">
                <a:latin typeface="+mn-lt"/>
              </a:rPr>
              <a:t>If the navigation controller were the control displayed right now, it reserves space for its navigation bar and hands the rest to its content controller. </a:t>
            </a:r>
          </a:p>
          <a:p>
            <a:pPr marL="342900" indent="-342900">
              <a:spcBef>
                <a:spcPct val="20000"/>
              </a:spcBef>
              <a:buClr>
                <a:srgbClr val="F26522"/>
              </a:buClr>
              <a:buFont typeface="Arial" pitchFamily="34" charset="0"/>
              <a:buChar char="•"/>
            </a:pPr>
            <a:r>
              <a:rPr lang="en-US" sz="1600" dirty="0" smtClean="0">
                <a:latin typeface="+mn-lt"/>
              </a:rPr>
              <a:t>At each step, the child view controller’s view is resized by the parent and placed into the parent’s view hierarchy.</a:t>
            </a:r>
            <a:endParaRPr lang="ru-RU" sz="1600" dirty="0" smtClean="0">
              <a:latin typeface="+mn-lt"/>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6893" y="1743257"/>
            <a:ext cx="8229600" cy="1389246"/>
          </a:xfrm>
        </p:spPr>
        <p:txBody>
          <a:bodyPr/>
          <a:lstStyle/>
          <a:p>
            <a:r>
              <a:rPr lang="en-US" dirty="0" smtClean="0"/>
              <a:t>The kind of container defines the relationships (if any exists) shared by its children. For example, compare the tab view controller and navigation controller.</a:t>
            </a:r>
          </a:p>
          <a:p>
            <a:pPr lvl="1"/>
            <a:r>
              <a:rPr lang="en-US" dirty="0" smtClean="0"/>
              <a:t>In a tab view controller, the tabs represent distinct screens of content; tab bar controllers do not define a relationship between its children, although your app can choose to do so.</a:t>
            </a:r>
          </a:p>
          <a:p>
            <a:pPr lvl="1"/>
            <a:r>
              <a:rPr lang="en-US" dirty="0" smtClean="0"/>
              <a:t>In a navigation controller, siblings display related views arranged in a stack. Siblings usually share a connection with adjacent siblings.</a:t>
            </a:r>
            <a:endParaRPr lang="en-US" dirty="0"/>
          </a:p>
        </p:txBody>
      </p:sp>
      <p:sp>
        <p:nvSpPr>
          <p:cNvPr id="6" name="Content Placeholder 5"/>
          <p:cNvSpPr>
            <a:spLocks noGrp="1"/>
          </p:cNvSpPr>
          <p:nvPr>
            <p:ph sz="half" idx="13"/>
          </p:nvPr>
        </p:nvSpPr>
        <p:spPr>
          <a:xfrm>
            <a:off x="190123" y="746245"/>
            <a:ext cx="8663591" cy="828554"/>
          </a:xfrm>
        </p:spPr>
        <p:txBody>
          <a:bodyPr/>
          <a:lstStyle/>
          <a:p>
            <a:r>
              <a:rPr lang="en-US" b="1" dirty="0" smtClean="0"/>
              <a:t>Sibling Relationships Represent Peers Inside a Container</a:t>
            </a:r>
          </a:p>
          <a:p>
            <a:endParaRPr lang="ru-RU" dirty="0"/>
          </a:p>
        </p:txBody>
      </p:sp>
      <p:sp>
        <p:nvSpPr>
          <p:cNvPr id="8" name="Rectangle 7"/>
          <p:cNvSpPr/>
          <p:nvPr/>
        </p:nvSpPr>
        <p:spPr>
          <a:xfrm>
            <a:off x="67909" y="3536928"/>
            <a:ext cx="5246475" cy="2948499"/>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first child, the master, shows the available content without showing all of the details. </a:t>
            </a:r>
          </a:p>
          <a:p>
            <a:pPr marL="342900" indent="-342900">
              <a:spcBef>
                <a:spcPct val="20000"/>
              </a:spcBef>
              <a:buClr>
                <a:srgbClr val="F26522"/>
              </a:buClr>
              <a:buFont typeface="Arial" pitchFamily="34" charset="0"/>
              <a:buChar char="•"/>
            </a:pPr>
            <a:r>
              <a:rPr lang="en-US" sz="1600" dirty="0" smtClean="0">
                <a:latin typeface="+mn-lt"/>
              </a:rPr>
              <a:t>When an item is selected, it pushes a new sibling onto the navigation controller so that the user can see the additional details. </a:t>
            </a:r>
          </a:p>
          <a:p>
            <a:pPr marL="342900" indent="-342900">
              <a:spcBef>
                <a:spcPct val="20000"/>
              </a:spcBef>
              <a:buClr>
                <a:srgbClr val="F26522"/>
              </a:buClr>
              <a:buFont typeface="Arial" pitchFamily="34" charset="0"/>
              <a:buChar char="•"/>
            </a:pPr>
            <a:r>
              <a:rPr lang="en-US" sz="1600" dirty="0" smtClean="0">
                <a:latin typeface="+mn-lt"/>
              </a:rPr>
              <a:t>Similarly, if the user needs to see more details, this sibling can push another view controller that shows the most detailed content available. </a:t>
            </a:r>
          </a:p>
          <a:p>
            <a:pPr marL="342900" indent="-342900">
              <a:spcBef>
                <a:spcPct val="20000"/>
              </a:spcBef>
              <a:buClr>
                <a:srgbClr val="F26522"/>
              </a:buClr>
              <a:buFont typeface="Arial" pitchFamily="34" charset="0"/>
              <a:buChar char="•"/>
            </a:pPr>
            <a:r>
              <a:rPr lang="en-US" sz="1600" dirty="0" smtClean="0">
                <a:latin typeface="+mn-lt"/>
              </a:rPr>
              <a:t>When siblings have a well defined relationship as in this example, they often coordinate with each other, either directly or through the container controller.</a:t>
            </a:r>
            <a:endParaRPr lang="ru-RU" sz="1600" dirty="0" smtClean="0">
              <a:latin typeface="+mn-lt"/>
            </a:endParaRPr>
          </a:p>
        </p:txBody>
      </p:sp>
      <p:pic>
        <p:nvPicPr>
          <p:cNvPr id="158722" name="Picture 2" descr="https://developer.apple.com/library/ios/featuredarticles/ViewControllerPGforiPhoneOS/Art/sibling_controller_relationships_2x.png"/>
          <p:cNvPicPr>
            <a:picLocks noChangeAspect="1" noChangeArrowheads="1"/>
          </p:cNvPicPr>
          <p:nvPr/>
        </p:nvPicPr>
        <p:blipFill>
          <a:blip r:embed="rId2" cstate="print"/>
          <a:srcRect/>
          <a:stretch>
            <a:fillRect/>
          </a:stretch>
        </p:blipFill>
        <p:spPr bwMode="auto">
          <a:xfrm>
            <a:off x="5332210" y="3716462"/>
            <a:ext cx="3784631" cy="2032488"/>
          </a:xfrm>
          <a:prstGeom prst="rect">
            <a:avLst/>
          </a:prstGeom>
          <a:noFill/>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View Controllers Overview</a:t>
            </a:r>
            <a:endParaRPr lang="ru-RU" dirty="0"/>
          </a:p>
        </p:txBody>
      </p:sp>
      <p:sp>
        <p:nvSpPr>
          <p:cNvPr id="11" name="Subtitle 10"/>
          <p:cNvSpPr>
            <a:spLocks noGrp="1"/>
          </p:cNvSpPr>
          <p:nvPr>
            <p:ph type="subTitle" idx="1"/>
          </p:nvPr>
        </p:nvSpPr>
        <p:spPr/>
        <p:txBody>
          <a:bodyPr/>
          <a:lstStyle/>
          <a:p>
            <a:endParaRPr lang="ru-RU"/>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6893" y="1743257"/>
            <a:ext cx="5290866" cy="1389246"/>
          </a:xfrm>
        </p:spPr>
        <p:txBody>
          <a:bodyPr/>
          <a:lstStyle/>
          <a:p>
            <a:r>
              <a:rPr lang="en-US" dirty="0" smtClean="0"/>
              <a:t>A view controller presents another view controller when it wants that view controller to perform a task. </a:t>
            </a:r>
          </a:p>
          <a:p>
            <a:r>
              <a:rPr lang="en-US" dirty="0" smtClean="0"/>
              <a:t>The presenting view controller is in charge of this behavior. It configures the presented view controller, receives information from it, and eventually dismisses it. </a:t>
            </a:r>
          </a:p>
          <a:p>
            <a:r>
              <a:rPr lang="en-US" dirty="0" smtClean="0"/>
              <a:t>However, while it is being presented, the presented view controller’s view is temporarily added to the window’s view hierarchy.</a:t>
            </a:r>
            <a:endParaRPr lang="en-US" dirty="0"/>
          </a:p>
        </p:txBody>
      </p:sp>
      <p:sp>
        <p:nvSpPr>
          <p:cNvPr id="6" name="Content Placeholder 5"/>
          <p:cNvSpPr>
            <a:spLocks noGrp="1"/>
          </p:cNvSpPr>
          <p:nvPr>
            <p:ph sz="half" idx="13"/>
          </p:nvPr>
        </p:nvSpPr>
        <p:spPr>
          <a:xfrm>
            <a:off x="190123" y="655715"/>
            <a:ext cx="8663591" cy="828554"/>
          </a:xfrm>
        </p:spPr>
        <p:txBody>
          <a:bodyPr/>
          <a:lstStyle/>
          <a:p>
            <a:r>
              <a:rPr lang="en-US" b="1" dirty="0" smtClean="0"/>
              <a:t>Presentation Represents a Transient Display of Another Interface</a:t>
            </a:r>
          </a:p>
          <a:p>
            <a:endParaRPr lang="ru-RU" dirty="0"/>
          </a:p>
        </p:txBody>
      </p:sp>
      <p:sp>
        <p:nvSpPr>
          <p:cNvPr id="8" name="Rectangle 7"/>
          <p:cNvSpPr/>
          <p:nvPr/>
        </p:nvSpPr>
        <p:spPr>
          <a:xfrm>
            <a:off x="4101220" y="4243107"/>
            <a:ext cx="5042780" cy="2406813"/>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When a view controller is presented, the portion of the screen that it covers is defined by a presentation context provided to it by another view controller. </a:t>
            </a:r>
          </a:p>
          <a:p>
            <a:pPr marL="342900" indent="-342900">
              <a:spcBef>
                <a:spcPct val="20000"/>
              </a:spcBef>
              <a:buClr>
                <a:srgbClr val="F26522"/>
              </a:buClr>
              <a:buFont typeface="Arial" pitchFamily="34" charset="0"/>
              <a:buChar char="•"/>
            </a:pPr>
            <a:r>
              <a:rPr lang="en-US" sz="1600" dirty="0" smtClean="0">
                <a:latin typeface="+mn-lt"/>
              </a:rPr>
              <a:t>The view controller that provides the presentation context does not need be the same view controller that presented it. </a:t>
            </a:r>
          </a:p>
          <a:p>
            <a:pPr marL="342900" indent="-342900">
              <a:spcBef>
                <a:spcPct val="20000"/>
              </a:spcBef>
              <a:buClr>
                <a:srgbClr val="F26522"/>
              </a:buClr>
              <a:buFont typeface="Arial" pitchFamily="34" charset="0"/>
              <a:buChar char="•"/>
            </a:pPr>
            <a:r>
              <a:rPr lang="en-US" sz="1600" dirty="0" smtClean="0">
                <a:latin typeface="+mn-lt"/>
              </a:rPr>
              <a:t>The view controller was presented by the tab controller. So the presented view controller uses the entire area owned by the tab view controller.</a:t>
            </a:r>
            <a:endParaRPr lang="ru-RU" sz="1600" dirty="0" smtClean="0">
              <a:latin typeface="+mn-lt"/>
            </a:endParaRPr>
          </a:p>
        </p:txBody>
      </p:sp>
      <p:pic>
        <p:nvPicPr>
          <p:cNvPr id="159746" name="Picture 2" descr="https://developer.apple.com/library/ios/featuredarticles/ViewControllerPGforiPhoneOS/Art/presenter-presented_view_controller_relationships_2x.png"/>
          <p:cNvPicPr>
            <a:picLocks noChangeAspect="1" noChangeArrowheads="1"/>
          </p:cNvPicPr>
          <p:nvPr/>
        </p:nvPicPr>
        <p:blipFill>
          <a:blip r:embed="rId2" cstate="print"/>
          <a:srcRect/>
          <a:stretch>
            <a:fillRect/>
          </a:stretch>
        </p:blipFill>
        <p:spPr bwMode="auto">
          <a:xfrm>
            <a:off x="5229225" y="1909137"/>
            <a:ext cx="3914775" cy="2400301"/>
          </a:xfrm>
          <a:prstGeom prst="rect">
            <a:avLst/>
          </a:prstGeom>
          <a:noFill/>
        </p:spPr>
      </p:pic>
      <p:pic>
        <p:nvPicPr>
          <p:cNvPr id="159748" name="Picture 4" descr="https://developer.apple.com/library/ios/featuredarticles/ViewControllerPGforiPhoneOS/Art/presentation_context_relationships_2x.png"/>
          <p:cNvPicPr>
            <a:picLocks noChangeAspect="1" noChangeArrowheads="1"/>
          </p:cNvPicPr>
          <p:nvPr/>
        </p:nvPicPr>
        <p:blipFill>
          <a:blip r:embed="rId3" cstate="print"/>
          <a:srcRect/>
          <a:stretch>
            <a:fillRect/>
          </a:stretch>
        </p:blipFill>
        <p:spPr bwMode="auto">
          <a:xfrm>
            <a:off x="128414" y="3946164"/>
            <a:ext cx="3914775" cy="2400301"/>
          </a:xfrm>
          <a:prstGeom prst="rect">
            <a:avLst/>
          </a:prstGeom>
          <a:noFill/>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8906" y="1824730"/>
            <a:ext cx="8704036" cy="3798618"/>
          </a:xfrm>
        </p:spPr>
        <p:txBody>
          <a:bodyPr/>
          <a:lstStyle/>
          <a:p>
            <a:r>
              <a:rPr lang="en-US" dirty="0" smtClean="0"/>
              <a:t>Usually, a view controller is instantiated because of actions in another view controller. </a:t>
            </a:r>
          </a:p>
          <a:p>
            <a:r>
              <a:rPr lang="en-US" dirty="0" smtClean="0"/>
              <a:t>The first view controller, known as the </a:t>
            </a:r>
            <a:r>
              <a:rPr lang="en-US" b="1" i="1" dirty="0" smtClean="0"/>
              <a:t>source view controller</a:t>
            </a:r>
            <a:r>
              <a:rPr lang="en-US" dirty="0" smtClean="0"/>
              <a:t> directs the second view controller, the </a:t>
            </a:r>
            <a:r>
              <a:rPr lang="en-US" b="1" i="1" dirty="0" smtClean="0"/>
              <a:t>destination view controller</a:t>
            </a:r>
            <a:r>
              <a:rPr lang="en-US" dirty="0" smtClean="0"/>
              <a:t>.</a:t>
            </a:r>
          </a:p>
          <a:p>
            <a:r>
              <a:rPr lang="en-US" dirty="0" smtClean="0"/>
              <a:t>In the figure:</a:t>
            </a:r>
          </a:p>
          <a:p>
            <a:pPr lvl="1"/>
            <a:r>
              <a:rPr lang="en-US" dirty="0" smtClean="0"/>
              <a:t>A child of a navigation controller pushes another child onto the navigation stack.</a:t>
            </a:r>
          </a:p>
          <a:p>
            <a:pPr lvl="1"/>
            <a:r>
              <a:rPr lang="en-US" dirty="0" smtClean="0"/>
              <a:t>A view controller presents another view controller.</a:t>
            </a:r>
          </a:p>
          <a:p>
            <a:pPr lvl="1"/>
            <a:r>
              <a:rPr lang="en-US" dirty="0" smtClean="0"/>
              <a:t>A view controller displays another view controller in a popover.</a:t>
            </a:r>
          </a:p>
          <a:p>
            <a:endParaRPr lang="ru-RU" dirty="0"/>
          </a:p>
        </p:txBody>
      </p:sp>
      <p:sp>
        <p:nvSpPr>
          <p:cNvPr id="6" name="Content Placeholder 5"/>
          <p:cNvSpPr>
            <a:spLocks noGrp="1"/>
          </p:cNvSpPr>
          <p:nvPr>
            <p:ph sz="half" idx="13"/>
          </p:nvPr>
        </p:nvSpPr>
        <p:spPr>
          <a:xfrm>
            <a:off x="141220" y="610450"/>
            <a:ext cx="8830764" cy="828554"/>
          </a:xfrm>
        </p:spPr>
        <p:txBody>
          <a:bodyPr/>
          <a:lstStyle/>
          <a:p>
            <a:r>
              <a:rPr lang="en-US" b="1" dirty="0" smtClean="0"/>
              <a:t>Control Flow Represents Overall Coordination Between Content Controllers</a:t>
            </a:r>
          </a:p>
          <a:p>
            <a:endParaRPr lang="ru-RU" dirty="0"/>
          </a:p>
        </p:txBody>
      </p:sp>
      <p:pic>
        <p:nvPicPr>
          <p:cNvPr id="160770" name="Picture 2" descr="https://developer.apple.com/library/ios/featuredarticles/ViewControllerPGforiPhoneOS/Art/data_flow_relationships_2x.png"/>
          <p:cNvPicPr>
            <a:picLocks noChangeAspect="1" noChangeArrowheads="1"/>
          </p:cNvPicPr>
          <p:nvPr/>
        </p:nvPicPr>
        <p:blipFill>
          <a:blip r:embed="rId2" cstate="print"/>
          <a:srcRect/>
          <a:stretch>
            <a:fillRect/>
          </a:stretch>
        </p:blipFill>
        <p:spPr bwMode="auto">
          <a:xfrm>
            <a:off x="5940720" y="3208391"/>
            <a:ext cx="3086100" cy="2343151"/>
          </a:xfrm>
          <a:prstGeom prst="rect">
            <a:avLst/>
          </a:prstGeom>
          <a:noFill/>
        </p:spPr>
      </p:pic>
      <p:sp>
        <p:nvSpPr>
          <p:cNvPr id="8" name="Rectangle 7"/>
          <p:cNvSpPr/>
          <p:nvPr/>
        </p:nvSpPr>
        <p:spPr>
          <a:xfrm>
            <a:off x="-63362" y="3829625"/>
            <a:ext cx="6409853" cy="2653034"/>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control flow at each link in this chain is defined by the destination view controller. The source view controller uses the conventions provided by the destination view controller.</a:t>
            </a:r>
          </a:p>
          <a:p>
            <a:pPr marL="742950" lvl="1" indent="-285750">
              <a:spcBef>
                <a:spcPct val="20000"/>
              </a:spcBef>
              <a:buClr>
                <a:srgbClr val="F26522"/>
              </a:buClr>
              <a:buFont typeface="Arial" pitchFamily="34" charset="0"/>
              <a:buChar char="–"/>
            </a:pPr>
            <a:r>
              <a:rPr lang="en-US" sz="1600" dirty="0" smtClean="0">
                <a:latin typeface="+mn-lt"/>
              </a:rPr>
              <a:t>The destination view controller provides properties used to configure its data and presentation.</a:t>
            </a:r>
          </a:p>
          <a:p>
            <a:pPr marL="742950" lvl="1" indent="-285750">
              <a:spcBef>
                <a:spcPct val="20000"/>
              </a:spcBef>
              <a:buClr>
                <a:srgbClr val="F26522"/>
              </a:buClr>
              <a:buFont typeface="Arial" pitchFamily="34" charset="0"/>
              <a:buChar char="–"/>
            </a:pPr>
            <a:r>
              <a:rPr lang="en-US" sz="1600" dirty="0" smtClean="0">
                <a:latin typeface="+mn-lt"/>
              </a:rPr>
              <a:t>If the destination view controller needs to communicate with view controllers preceding it in the chain, it uses </a:t>
            </a:r>
            <a:r>
              <a:rPr lang="en-US" sz="1600" b="1" dirty="0" smtClean="0">
                <a:latin typeface="+mn-lt"/>
              </a:rPr>
              <a:t>delegation</a:t>
            </a:r>
            <a:r>
              <a:rPr lang="en-US" sz="1600" dirty="0" smtClean="0">
                <a:latin typeface="+mn-lt"/>
              </a:rPr>
              <a:t>. When the source view controller configures the destination view controller’s other properties, it is also expected to provide an object that implements the delegate’s protocol.</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016" y="1779491"/>
            <a:ext cx="5341544" cy="3798618"/>
          </a:xfrm>
        </p:spPr>
        <p:txBody>
          <a:bodyPr/>
          <a:lstStyle/>
          <a:p>
            <a:r>
              <a:rPr lang="en-US" dirty="0" smtClean="0"/>
              <a:t>A </a:t>
            </a:r>
            <a:r>
              <a:rPr lang="en-US" b="1" dirty="0" smtClean="0"/>
              <a:t>scene</a:t>
            </a:r>
            <a:r>
              <a:rPr lang="en-US" dirty="0" smtClean="0"/>
              <a:t> represents an onscreen content area that is managed by a view controller.</a:t>
            </a:r>
          </a:p>
          <a:p>
            <a:r>
              <a:rPr lang="en-US" dirty="0" smtClean="0"/>
              <a:t>You create </a:t>
            </a:r>
            <a:r>
              <a:rPr lang="en-US" b="1" dirty="0" smtClean="0"/>
              <a:t>relationships</a:t>
            </a:r>
            <a:r>
              <a:rPr lang="en-US" dirty="0" smtClean="0"/>
              <a:t> between scenes in the same storyboard.</a:t>
            </a:r>
          </a:p>
          <a:p>
            <a:r>
              <a:rPr lang="en-US" dirty="0" smtClean="0"/>
              <a:t>Two important kinds of relationships exist:</a:t>
            </a:r>
          </a:p>
          <a:p>
            <a:pPr lvl="1"/>
            <a:r>
              <a:rPr lang="en-US" sz="1400" b="1" dirty="0" smtClean="0"/>
              <a:t>Containment</a:t>
            </a:r>
            <a:r>
              <a:rPr lang="en-US" sz="1400" dirty="0" smtClean="0"/>
              <a:t> represents a parent-child relationship between two scenes.</a:t>
            </a:r>
          </a:p>
          <a:p>
            <a:pPr lvl="1"/>
            <a:r>
              <a:rPr lang="en-US" sz="1400" dirty="0" smtClean="0"/>
              <a:t>A </a:t>
            </a:r>
            <a:r>
              <a:rPr lang="en-US" sz="1400" b="1" dirty="0" smtClean="0"/>
              <a:t>segue</a:t>
            </a:r>
            <a:r>
              <a:rPr lang="en-US" sz="1400" dirty="0" smtClean="0"/>
              <a:t> represents a visual transition from one scene to another.</a:t>
            </a:r>
          </a:p>
          <a:p>
            <a:pPr marL="342900" lvl="1" indent="-342900">
              <a:buFont typeface="Arial" pitchFamily="34" charset="0"/>
              <a:buChar char="•"/>
            </a:pPr>
            <a:r>
              <a:rPr lang="en-US" dirty="0" smtClean="0"/>
              <a:t>Different kinds of segues provide the common transitions needed between two different view controllers:</a:t>
            </a:r>
          </a:p>
          <a:p>
            <a:pPr lvl="1"/>
            <a:r>
              <a:rPr lang="en-US" sz="1400" dirty="0" smtClean="0"/>
              <a:t>A </a:t>
            </a:r>
            <a:r>
              <a:rPr lang="en-US" sz="1400" b="1" dirty="0" smtClean="0"/>
              <a:t>push segue</a:t>
            </a:r>
            <a:r>
              <a:rPr lang="en-US" sz="1400" dirty="0" smtClean="0"/>
              <a:t> pushes the destination view controller onto a navigation controller’s stack.</a:t>
            </a:r>
          </a:p>
          <a:p>
            <a:pPr lvl="1"/>
            <a:r>
              <a:rPr lang="en-US" sz="1400" dirty="0" smtClean="0"/>
              <a:t>A </a:t>
            </a:r>
            <a:r>
              <a:rPr lang="en-US" sz="1400" b="1" dirty="0" smtClean="0"/>
              <a:t>modal segue</a:t>
            </a:r>
            <a:r>
              <a:rPr lang="en-US" sz="1400" dirty="0" smtClean="0"/>
              <a:t> presents the destination view controller.</a:t>
            </a:r>
          </a:p>
          <a:p>
            <a:pPr lvl="1"/>
            <a:r>
              <a:rPr lang="en-US" sz="1400" dirty="0" smtClean="0"/>
              <a:t>A </a:t>
            </a:r>
            <a:r>
              <a:rPr lang="en-US" sz="1400" b="1" dirty="0" smtClean="0"/>
              <a:t>popover segue</a:t>
            </a:r>
            <a:r>
              <a:rPr lang="en-US" sz="1400" dirty="0" smtClean="0"/>
              <a:t> displays the destination view controller in a popover.</a:t>
            </a:r>
          </a:p>
          <a:p>
            <a:pPr lvl="1"/>
            <a:r>
              <a:rPr lang="en-US" sz="1400" dirty="0" smtClean="0"/>
              <a:t>A </a:t>
            </a:r>
            <a:r>
              <a:rPr lang="en-US" sz="1400" b="1" dirty="0" smtClean="0"/>
              <a:t>custom segue</a:t>
            </a:r>
            <a:r>
              <a:rPr lang="en-US" sz="1400" dirty="0" smtClean="0"/>
              <a:t> allows you to design your own transition to display the destination view controller.</a:t>
            </a:r>
          </a:p>
          <a:p>
            <a:pPr marL="342900" lvl="1" indent="-342900">
              <a:buFont typeface="Arial" pitchFamily="34" charset="0"/>
              <a:buChar char="•"/>
            </a:pPr>
            <a:endParaRPr lang="ru-RU" dirty="0" smtClean="0"/>
          </a:p>
        </p:txBody>
      </p:sp>
      <p:sp>
        <p:nvSpPr>
          <p:cNvPr id="6" name="Content Placeholder 5"/>
          <p:cNvSpPr>
            <a:spLocks noGrp="1"/>
          </p:cNvSpPr>
          <p:nvPr>
            <p:ph sz="half" idx="13"/>
          </p:nvPr>
        </p:nvSpPr>
        <p:spPr/>
        <p:txBody>
          <a:bodyPr/>
          <a:lstStyle/>
          <a:p>
            <a:r>
              <a:rPr lang="en-US" b="1" dirty="0" smtClean="0"/>
              <a:t>Use Storyboards to Design Your User Interface</a:t>
            </a:r>
          </a:p>
          <a:p>
            <a:endParaRPr lang="ru-RU" dirty="0"/>
          </a:p>
        </p:txBody>
      </p:sp>
      <p:pic>
        <p:nvPicPr>
          <p:cNvPr id="161794" name="Picture 2" descr="https://developer.apple.com/library/ios/featuredarticles/ViewControllerPGforiPhoneOS/Art/after_modal_segue_2x.png"/>
          <p:cNvPicPr>
            <a:picLocks noChangeAspect="1" noChangeArrowheads="1"/>
          </p:cNvPicPr>
          <p:nvPr/>
        </p:nvPicPr>
        <p:blipFill>
          <a:blip r:embed="rId2" cstate="print"/>
          <a:srcRect/>
          <a:stretch>
            <a:fillRect/>
          </a:stretch>
        </p:blipFill>
        <p:spPr bwMode="auto">
          <a:xfrm>
            <a:off x="5529493" y="2634559"/>
            <a:ext cx="3614507" cy="2326748"/>
          </a:xfrm>
          <a:prstGeom prst="rect">
            <a:avLst/>
          </a:prstGeom>
          <a:noFill/>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Navigation Controller in Details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90123" y="1870000"/>
            <a:ext cx="4617267" cy="4222981"/>
          </a:xfrm>
        </p:spPr>
        <p:txBody>
          <a:bodyPr/>
          <a:lstStyle/>
          <a:p>
            <a:r>
              <a:rPr lang="en-US" dirty="0" smtClean="0"/>
              <a:t>A navigation controller’s primary job is to manage the presentation of your content view controllers, and it is also responsible for presenting some custom views of its own. </a:t>
            </a:r>
          </a:p>
          <a:p>
            <a:r>
              <a:rPr lang="en-US" dirty="0" smtClean="0"/>
              <a:t>Specifically, it presents a navigation bar, which contains a back button and some buttons you can customize. </a:t>
            </a:r>
          </a:p>
          <a:p>
            <a:r>
              <a:rPr lang="en-US" dirty="0" smtClean="0"/>
              <a:t>A navigation controller can also optionally present a navigation toolbar view and populate it with custom buttons.</a:t>
            </a:r>
          </a:p>
          <a:p>
            <a:r>
              <a:rPr lang="en-US" dirty="0" smtClean="0"/>
              <a:t>Although the navigation bar and toolbar are customizable views, you must never modify the views in the navigation hierarchy directly. The only way to customize these views is through methods of the </a:t>
            </a:r>
            <a:r>
              <a:rPr lang="en-US" b="1" dirty="0" err="1" smtClean="0"/>
              <a:t>UINavigationController</a:t>
            </a:r>
            <a:r>
              <a:rPr lang="en-US" dirty="0" smtClean="0"/>
              <a:t> and </a:t>
            </a:r>
            <a:r>
              <a:rPr lang="en-US" b="1" dirty="0" err="1" smtClean="0"/>
              <a:t>UIViewController</a:t>
            </a:r>
            <a:r>
              <a:rPr lang="en-US" dirty="0" smtClean="0"/>
              <a:t> classes.</a:t>
            </a:r>
            <a:endParaRPr lang="ru-RU" dirty="0"/>
          </a:p>
        </p:txBody>
      </p:sp>
      <p:sp>
        <p:nvSpPr>
          <p:cNvPr id="5" name="Content Placeholder 4"/>
          <p:cNvSpPr>
            <a:spLocks noGrp="1"/>
          </p:cNvSpPr>
          <p:nvPr>
            <p:ph sz="half" idx="13"/>
          </p:nvPr>
        </p:nvSpPr>
        <p:spPr/>
        <p:txBody>
          <a:bodyPr/>
          <a:lstStyle/>
          <a:p>
            <a:r>
              <a:rPr lang="en-US" b="1" dirty="0" smtClean="0"/>
              <a:t>Anatomy of a Navigation Interface</a:t>
            </a:r>
          </a:p>
          <a:p>
            <a:endParaRPr lang="ru-RU" dirty="0"/>
          </a:p>
        </p:txBody>
      </p:sp>
      <p:pic>
        <p:nvPicPr>
          <p:cNvPr id="162818" name="Picture 2" descr="https://developer.apple.com/library/ios/documentation/WindowsViews/Conceptual/ViewControllerCatalog/Art/NavigationViews.png"/>
          <p:cNvPicPr>
            <a:picLocks noChangeAspect="1" noChangeArrowheads="1"/>
          </p:cNvPicPr>
          <p:nvPr/>
        </p:nvPicPr>
        <p:blipFill>
          <a:blip r:embed="rId2" cstate="print"/>
          <a:srcRect/>
          <a:stretch>
            <a:fillRect/>
          </a:stretch>
        </p:blipFill>
        <p:spPr bwMode="auto">
          <a:xfrm>
            <a:off x="4762116" y="1955543"/>
            <a:ext cx="4372825" cy="4176441"/>
          </a:xfrm>
          <a:prstGeom prst="rect">
            <a:avLst/>
          </a:prstGeom>
          <a:noFill/>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268353"/>
            <a:ext cx="4394587" cy="3798618"/>
          </a:xfrm>
        </p:spPr>
        <p:txBody>
          <a:bodyPr/>
          <a:lstStyle/>
          <a:p>
            <a:r>
              <a:rPr lang="en-US" dirty="0" smtClean="0"/>
              <a:t>A navigation controller uses several objects to implement the navigation interface. </a:t>
            </a:r>
          </a:p>
          <a:p>
            <a:r>
              <a:rPr lang="en-US" dirty="0" smtClean="0"/>
              <a:t>You are responsible for providing some of these objects and the rest are created by the navigation controller itself. </a:t>
            </a:r>
          </a:p>
          <a:p>
            <a:r>
              <a:rPr lang="en-US" dirty="0" smtClean="0"/>
              <a:t>Specifically, you are responsible for providing the view controllers with the content you want to present. </a:t>
            </a:r>
          </a:p>
          <a:p>
            <a:r>
              <a:rPr lang="en-US" dirty="0" smtClean="0"/>
              <a:t>If you want to respond to notifications from the navigation controller, you can also provide a delegate object. </a:t>
            </a:r>
          </a:p>
          <a:p>
            <a:r>
              <a:rPr lang="en-US" dirty="0" smtClean="0"/>
              <a:t>The navigation controller creates the views—such as the navigation bar and toolbar—that are used for the navigation interface, and it is responsible for managing those views.</a:t>
            </a:r>
            <a:endParaRPr lang="ru-RU" dirty="0"/>
          </a:p>
        </p:txBody>
      </p:sp>
      <p:sp>
        <p:nvSpPr>
          <p:cNvPr id="6" name="Content Placeholder 5"/>
          <p:cNvSpPr>
            <a:spLocks noGrp="1"/>
          </p:cNvSpPr>
          <p:nvPr>
            <p:ph sz="half" idx="13"/>
          </p:nvPr>
        </p:nvSpPr>
        <p:spPr/>
        <p:txBody>
          <a:bodyPr/>
          <a:lstStyle/>
          <a:p>
            <a:r>
              <a:rPr lang="en-US" b="1" dirty="0" smtClean="0"/>
              <a:t>The Objects of a Navigation Interface</a:t>
            </a:r>
          </a:p>
          <a:p>
            <a:endParaRPr lang="ru-RU" dirty="0"/>
          </a:p>
        </p:txBody>
      </p:sp>
      <p:pic>
        <p:nvPicPr>
          <p:cNvPr id="164866" name="Picture 2" descr="https://developer.apple.com/library/ios/documentation/WindowsViews/Conceptual/ViewControllerCatalog/Art/nav_controllers_objects.jpg"/>
          <p:cNvPicPr>
            <a:picLocks noChangeAspect="1" noChangeArrowheads="1"/>
          </p:cNvPicPr>
          <p:nvPr/>
        </p:nvPicPr>
        <p:blipFill>
          <a:blip r:embed="rId2" cstate="print"/>
          <a:srcRect/>
          <a:stretch>
            <a:fillRect/>
          </a:stretch>
        </p:blipFill>
        <p:spPr bwMode="auto">
          <a:xfrm>
            <a:off x="4908645" y="2739850"/>
            <a:ext cx="4000500" cy="3076575"/>
          </a:xfrm>
          <a:prstGeom prst="rect">
            <a:avLst/>
          </a:prstGeom>
          <a:noFill/>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268352"/>
            <a:ext cx="4439854" cy="3969485"/>
          </a:xfrm>
        </p:spPr>
        <p:txBody>
          <a:bodyPr/>
          <a:lstStyle/>
          <a:p>
            <a:r>
              <a:rPr lang="en-US" dirty="0" smtClean="0"/>
              <a:t>You can modify the delegate and the other view controllers on the navigation stack. </a:t>
            </a:r>
          </a:p>
          <a:p>
            <a:r>
              <a:rPr lang="en-US" dirty="0" smtClean="0"/>
              <a:t>The navigation stack is a last-in, first-out collection of custom view controller objects that is managed by the navigation controller. </a:t>
            </a:r>
          </a:p>
          <a:p>
            <a:r>
              <a:rPr lang="en-US" dirty="0" smtClean="0"/>
              <a:t>The first item added to the stack becomes the root view controller and is never popped off the stack. </a:t>
            </a:r>
          </a:p>
          <a:p>
            <a:r>
              <a:rPr lang="en-US" dirty="0" smtClean="0"/>
              <a:t>Additional items can be added to the stack using the methods of the </a:t>
            </a:r>
            <a:r>
              <a:rPr lang="en-US" b="1" dirty="0" err="1" smtClean="0"/>
              <a:t>UINavigationController</a:t>
            </a:r>
            <a:r>
              <a:rPr lang="en-US" dirty="0" smtClean="0"/>
              <a:t> class.</a:t>
            </a:r>
          </a:p>
          <a:p>
            <a:r>
              <a:rPr lang="en-US" dirty="0" smtClean="0"/>
              <a:t>Note that the top view controller and the visible view controller are not necessarily the same. For example, if you present a view controller modally.</a:t>
            </a:r>
            <a:endParaRPr lang="ru-RU" dirty="0"/>
          </a:p>
        </p:txBody>
      </p:sp>
      <p:sp>
        <p:nvSpPr>
          <p:cNvPr id="6" name="Content Placeholder 5"/>
          <p:cNvSpPr>
            <a:spLocks noGrp="1"/>
          </p:cNvSpPr>
          <p:nvPr>
            <p:ph sz="half" idx="13"/>
          </p:nvPr>
        </p:nvSpPr>
        <p:spPr/>
        <p:txBody>
          <a:bodyPr/>
          <a:lstStyle/>
          <a:p>
            <a:r>
              <a:rPr lang="en-US" dirty="0" smtClean="0"/>
              <a:t>The Navigation Stack</a:t>
            </a:r>
            <a:endParaRPr lang="ru-RU" dirty="0"/>
          </a:p>
        </p:txBody>
      </p:sp>
      <p:pic>
        <p:nvPicPr>
          <p:cNvPr id="165890" name="Picture 2" descr="https://developer.apple.com/library/ios/documentation/WindowsViews/Conceptual/ViewControllerCatalog/Art/nav_controllers_stack.jpg"/>
          <p:cNvPicPr>
            <a:picLocks noChangeAspect="1" noChangeArrowheads="1"/>
          </p:cNvPicPr>
          <p:nvPr/>
        </p:nvPicPr>
        <p:blipFill>
          <a:blip r:embed="rId2" cstate="print"/>
          <a:srcRect/>
          <a:stretch>
            <a:fillRect/>
          </a:stretch>
        </p:blipFill>
        <p:spPr bwMode="auto">
          <a:xfrm>
            <a:off x="4872431" y="2442534"/>
            <a:ext cx="4019550" cy="3200401"/>
          </a:xfrm>
          <a:prstGeom prst="rect">
            <a:avLst/>
          </a:prstGeom>
          <a:noFill/>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268353"/>
            <a:ext cx="8229600" cy="1742332"/>
          </a:xfrm>
        </p:spPr>
        <p:txBody>
          <a:bodyPr/>
          <a:lstStyle/>
          <a:p>
            <a:r>
              <a:rPr lang="en-US" smtClean="0"/>
              <a:t>Every </a:t>
            </a:r>
            <a:r>
              <a:rPr lang="en-US" dirty="0" smtClean="0"/>
              <a:t>navigation interface has one level of data that represents the root level.</a:t>
            </a:r>
          </a:p>
          <a:p>
            <a:r>
              <a:rPr lang="en-US" dirty="0" smtClean="0"/>
              <a:t>This level is the starting point of your interface.</a:t>
            </a:r>
          </a:p>
          <a:p>
            <a:r>
              <a:rPr lang="en-US" dirty="0" smtClean="0"/>
              <a:t>To implement a navigation interface, you must decide what data to present at each level of your data hierarchy. </a:t>
            </a:r>
          </a:p>
          <a:p>
            <a:r>
              <a:rPr lang="en-US" dirty="0" smtClean="0"/>
              <a:t>For each level, you must provide a content view controller to manage and present the data at that level.</a:t>
            </a:r>
            <a:endParaRPr lang="ru-RU" dirty="0"/>
          </a:p>
        </p:txBody>
      </p:sp>
      <p:sp>
        <p:nvSpPr>
          <p:cNvPr id="6" name="Content Placeholder 5"/>
          <p:cNvSpPr>
            <a:spLocks noGrp="1"/>
          </p:cNvSpPr>
          <p:nvPr>
            <p:ph sz="half" idx="13"/>
          </p:nvPr>
        </p:nvSpPr>
        <p:spPr/>
        <p:txBody>
          <a:bodyPr/>
          <a:lstStyle/>
          <a:p>
            <a:r>
              <a:rPr lang="en-US" b="1" dirty="0" smtClean="0"/>
              <a:t>Defining the Content View Controllers for a Navigation Interface</a:t>
            </a:r>
          </a:p>
          <a:p>
            <a:endParaRPr lang="ru-RU" dirty="0"/>
          </a:p>
        </p:txBody>
      </p:sp>
      <p:pic>
        <p:nvPicPr>
          <p:cNvPr id="166914" name="Picture 2" descr="https://developer.apple.com/library/ios/documentation/WindowsViews/Conceptual/ViewControllerCatalog/Art/photos_app.jpg"/>
          <p:cNvPicPr>
            <a:picLocks noChangeAspect="1" noChangeArrowheads="1"/>
          </p:cNvPicPr>
          <p:nvPr/>
        </p:nvPicPr>
        <p:blipFill>
          <a:blip r:embed="rId2" cstate="print"/>
          <a:srcRect/>
          <a:stretch>
            <a:fillRect/>
          </a:stretch>
        </p:blipFill>
        <p:spPr bwMode="auto">
          <a:xfrm>
            <a:off x="4309454" y="3773300"/>
            <a:ext cx="4725909" cy="2614333"/>
          </a:xfrm>
          <a:prstGeom prst="rect">
            <a:avLst/>
          </a:prstGeom>
          <a:noFill/>
        </p:spPr>
      </p:pic>
      <p:sp>
        <p:nvSpPr>
          <p:cNvPr id="8" name="Rectangle 7"/>
          <p:cNvSpPr/>
          <p:nvPr/>
        </p:nvSpPr>
        <p:spPr>
          <a:xfrm>
            <a:off x="538683" y="3906206"/>
            <a:ext cx="3825089" cy="2111347"/>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Each content view controller must provide a way for the user to navigate to the next level of the data hierarchy, except for view controllers managing leaf data. </a:t>
            </a:r>
          </a:p>
          <a:p>
            <a:pPr marL="342900" indent="-342900">
              <a:spcBef>
                <a:spcPct val="20000"/>
              </a:spcBef>
              <a:buClr>
                <a:srgbClr val="F26522"/>
              </a:buClr>
              <a:buFont typeface="Arial" pitchFamily="34" charset="0"/>
              <a:buChar char="•"/>
            </a:pPr>
            <a:r>
              <a:rPr lang="en-US" sz="1600" dirty="0" smtClean="0">
                <a:latin typeface="+mn-lt"/>
              </a:rPr>
              <a:t>A view controller that displays a list of items can use taps in a given table cell to display the next level of data.</a:t>
            </a:r>
            <a:endParaRPr lang="ru-RU" sz="1600" dirty="0" smtClean="0">
              <a:latin typeface="+mn-l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2550" y="2268353"/>
            <a:ext cx="8506602" cy="3798618"/>
          </a:xfrm>
        </p:spPr>
        <p:txBody>
          <a:bodyPr/>
          <a:lstStyle/>
          <a:p>
            <a:r>
              <a:rPr lang="en-US" dirty="0" smtClean="0"/>
              <a:t>To create a navigation controller in a storyboard, do the following:</a:t>
            </a:r>
          </a:p>
          <a:p>
            <a:pPr lvl="1"/>
            <a:r>
              <a:rPr lang="en-US" dirty="0" smtClean="0"/>
              <a:t>Drag a navigation controller from the library.</a:t>
            </a:r>
          </a:p>
          <a:p>
            <a:pPr lvl="1"/>
            <a:r>
              <a:rPr lang="en-US" dirty="0" smtClean="0"/>
              <a:t>Interface Builder creates a navigation controller and a view controller, and it creates a relationship between them. This relationship identifies the newly created view controller as the root view controller of the navigation controller.</a:t>
            </a:r>
          </a:p>
          <a:p>
            <a:pPr lvl="1"/>
            <a:r>
              <a:rPr lang="en-US" dirty="0" smtClean="0"/>
              <a:t>Display it as the first view controller by selecting the option Is Initial View Controller in the Attributes inspector (or present the view controller in your user interface in another way.)</a:t>
            </a:r>
          </a:p>
          <a:p>
            <a:pPr lvl="1"/>
            <a:endParaRPr lang="ru-RU" dirty="0"/>
          </a:p>
        </p:txBody>
      </p:sp>
      <p:sp>
        <p:nvSpPr>
          <p:cNvPr id="6" name="Content Placeholder 5"/>
          <p:cNvSpPr>
            <a:spLocks noGrp="1"/>
          </p:cNvSpPr>
          <p:nvPr>
            <p:ph sz="half" idx="13"/>
          </p:nvPr>
        </p:nvSpPr>
        <p:spPr/>
        <p:txBody>
          <a:bodyPr/>
          <a:lstStyle/>
          <a:p>
            <a:r>
              <a:rPr lang="en-US" b="1" dirty="0" smtClean="0"/>
              <a:t>Creating a Navigation Interface Using a Storyboard</a:t>
            </a:r>
          </a:p>
          <a:p>
            <a:endParaRPr lang="ru-RU"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016" y="1860968"/>
            <a:ext cx="8971984" cy="2013915"/>
          </a:xfrm>
        </p:spPr>
        <p:txBody>
          <a:bodyPr/>
          <a:lstStyle/>
          <a:p>
            <a:r>
              <a:rPr lang="en-US" dirty="0" smtClean="0"/>
              <a:t>When creating a navigation controller, you must do the following:</a:t>
            </a:r>
          </a:p>
          <a:p>
            <a:pPr lvl="1"/>
            <a:r>
              <a:rPr lang="en-US" dirty="0" smtClean="0"/>
              <a:t>Create the root view controller for the navigation interface. This object is the top-level view controller in the navigation stack. The navigation bar displays no back button when its view is displayed and the view controller cannot be popped from the navigation stack. </a:t>
            </a:r>
          </a:p>
          <a:p>
            <a:pPr lvl="1"/>
            <a:r>
              <a:rPr lang="en-US" dirty="0" smtClean="0"/>
              <a:t>Create the navigation controller, initializing it using the </a:t>
            </a:r>
            <a:r>
              <a:rPr lang="en-US" b="1" dirty="0" err="1" smtClean="0"/>
              <a:t>initWithRootViewController</a:t>
            </a:r>
            <a:r>
              <a:rPr lang="en-US" b="1" dirty="0" smtClean="0"/>
              <a:t>:</a:t>
            </a:r>
            <a:r>
              <a:rPr lang="en-US" dirty="0" smtClean="0"/>
              <a:t> method.</a:t>
            </a:r>
          </a:p>
          <a:p>
            <a:pPr lvl="1"/>
            <a:r>
              <a:rPr lang="en-US" dirty="0" smtClean="0"/>
              <a:t>Set the navigation controller as the root view controller of your window (or otherwise present it in your interface).</a:t>
            </a:r>
          </a:p>
          <a:p>
            <a:endParaRPr lang="ru-RU" dirty="0"/>
          </a:p>
        </p:txBody>
      </p:sp>
      <p:sp>
        <p:nvSpPr>
          <p:cNvPr id="6" name="Content Placeholder 5"/>
          <p:cNvSpPr>
            <a:spLocks noGrp="1"/>
          </p:cNvSpPr>
          <p:nvPr>
            <p:ph sz="half" idx="13"/>
          </p:nvPr>
        </p:nvSpPr>
        <p:spPr/>
        <p:txBody>
          <a:bodyPr/>
          <a:lstStyle/>
          <a:p>
            <a:r>
              <a:rPr lang="en-US" b="1" dirty="0" smtClean="0"/>
              <a:t>Creating a Navigation Interface Programmatically</a:t>
            </a:r>
          </a:p>
          <a:p>
            <a:endParaRPr lang="ru-RU" dirty="0"/>
          </a:p>
        </p:txBody>
      </p:sp>
      <p:sp>
        <p:nvSpPr>
          <p:cNvPr id="7" name="Rectangle 6"/>
          <p:cNvSpPr/>
          <p:nvPr/>
        </p:nvSpPr>
        <p:spPr>
          <a:xfrm>
            <a:off x="208230" y="3947310"/>
            <a:ext cx="8763754" cy="1815882"/>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-(void)</a:t>
            </a:r>
            <a:r>
              <a:rPr lang="en-US" sz="1600" dirty="0" err="1" smtClean="0">
                <a:latin typeface="Web" pitchFamily="2" charset="0"/>
              </a:rPr>
              <a:t>applicationDidFinishLaunching</a:t>
            </a:r>
            <a:r>
              <a:rPr lang="en-US" sz="1600" dirty="0" smtClean="0">
                <a:latin typeface="Web" pitchFamily="2" charset="0"/>
              </a:rPr>
              <a:t>:(</a:t>
            </a:r>
            <a:r>
              <a:rPr lang="en-US" sz="1600" dirty="0" err="1" smtClean="0">
                <a:latin typeface="Web" pitchFamily="2" charset="0"/>
              </a:rPr>
              <a:t>UIApplication</a:t>
            </a:r>
            <a:r>
              <a:rPr lang="en-US" sz="1600" dirty="0" smtClean="0">
                <a:latin typeface="Web" pitchFamily="2" charset="0"/>
              </a:rPr>
              <a:t> *)application{ </a:t>
            </a:r>
          </a:p>
          <a:p>
            <a:r>
              <a:rPr lang="en-US" sz="1600" dirty="0" smtClean="0">
                <a:latin typeface="Web" pitchFamily="2" charset="0"/>
              </a:rPr>
              <a:t>    </a:t>
            </a:r>
            <a:r>
              <a:rPr lang="en-US" sz="1600" dirty="0" err="1" smtClean="0">
                <a:latin typeface="Web" pitchFamily="2" charset="0"/>
              </a:rPr>
              <a:t>UIViewController</a:t>
            </a:r>
            <a:r>
              <a:rPr lang="en-US" sz="1600" dirty="0" smtClean="0">
                <a:latin typeface="Web" pitchFamily="2" charset="0"/>
              </a:rPr>
              <a:t> *</a:t>
            </a:r>
            <a:r>
              <a:rPr lang="en-US" sz="1600" dirty="0" err="1" smtClean="0">
                <a:latin typeface="Web" pitchFamily="2" charset="0"/>
              </a:rPr>
              <a:t>myViewController</a:t>
            </a:r>
            <a:r>
              <a:rPr lang="en-US" sz="1600" dirty="0" smtClean="0">
                <a:latin typeface="Web" pitchFamily="2" charset="0"/>
              </a:rPr>
              <a:t> = [[</a:t>
            </a:r>
            <a:r>
              <a:rPr lang="en-US" sz="1600" dirty="0" err="1" smtClean="0">
                <a:latin typeface="Web" pitchFamily="2" charset="0"/>
              </a:rPr>
              <a:t>MyViewController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a:t>
            </a:r>
          </a:p>
          <a:p>
            <a:r>
              <a:rPr lang="en-US" sz="1600" dirty="0" smtClean="0">
                <a:latin typeface="Web" pitchFamily="2" charset="0"/>
              </a:rPr>
              <a:t>    </a:t>
            </a:r>
            <a:r>
              <a:rPr lang="en-US" sz="1600" dirty="0" err="1" smtClean="0">
                <a:latin typeface="Web" pitchFamily="2" charset="0"/>
              </a:rPr>
              <a:t>navigationController</a:t>
            </a:r>
            <a:r>
              <a:rPr lang="en-US" sz="1600" dirty="0" smtClean="0">
                <a:latin typeface="Web" pitchFamily="2" charset="0"/>
              </a:rPr>
              <a:t> = [[</a:t>
            </a:r>
            <a:r>
              <a:rPr lang="en-US" sz="1600" dirty="0" err="1" smtClean="0">
                <a:latin typeface="Web" pitchFamily="2" charset="0"/>
              </a:rPr>
              <a:t>UINavigationController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initWithRootViewController:myViewController</a:t>
            </a:r>
            <a:r>
              <a:rPr lang="en-US" sz="1600" dirty="0" smtClean="0">
                <a:latin typeface="Web" pitchFamily="2" charset="0"/>
              </a:rPr>
              <a:t>];</a:t>
            </a:r>
          </a:p>
          <a:p>
            <a:r>
              <a:rPr lang="en-US" sz="1600" dirty="0" smtClean="0">
                <a:latin typeface="Web" pitchFamily="2" charset="0"/>
              </a:rPr>
              <a:t>    window = [[</a:t>
            </a:r>
            <a:r>
              <a:rPr lang="en-US" sz="1600" dirty="0" err="1" smtClean="0">
                <a:latin typeface="Web" pitchFamily="2" charset="0"/>
              </a:rPr>
              <a:t>UIWindow</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initWithFrame</a:t>
            </a:r>
            <a:r>
              <a:rPr lang="en-US" sz="1600" dirty="0" smtClean="0">
                <a:latin typeface="Web" pitchFamily="2" charset="0"/>
              </a:rPr>
              <a:t>:[[</a:t>
            </a:r>
            <a:r>
              <a:rPr lang="en-US" sz="1600" dirty="0" err="1" smtClean="0">
                <a:latin typeface="Web" pitchFamily="2" charset="0"/>
              </a:rPr>
              <a:t>UIScreen</a:t>
            </a:r>
            <a:r>
              <a:rPr lang="en-US" sz="1600" dirty="0" smtClean="0">
                <a:latin typeface="Web" pitchFamily="2" charset="0"/>
              </a:rPr>
              <a:t> </a:t>
            </a:r>
            <a:r>
              <a:rPr lang="en-US" sz="1600" dirty="0" err="1" smtClean="0">
                <a:latin typeface="Web" pitchFamily="2" charset="0"/>
              </a:rPr>
              <a:t>mainScreen</a:t>
            </a:r>
            <a:r>
              <a:rPr lang="en-US" sz="1600" dirty="0" smtClean="0">
                <a:latin typeface="Web" pitchFamily="2" charset="0"/>
              </a:rPr>
              <a:t>] bounds]]; </a:t>
            </a:r>
          </a:p>
          <a:p>
            <a:r>
              <a:rPr lang="en-US" sz="1600" dirty="0" smtClean="0">
                <a:latin typeface="Web" pitchFamily="2" charset="0"/>
              </a:rPr>
              <a:t>    </a:t>
            </a:r>
            <a:r>
              <a:rPr lang="en-US" sz="1600" dirty="0" err="1" smtClean="0">
                <a:latin typeface="Web" pitchFamily="2" charset="0"/>
              </a:rPr>
              <a:t>window.rootViewController</a:t>
            </a:r>
            <a:r>
              <a:rPr lang="en-US" sz="1600" dirty="0" smtClean="0">
                <a:latin typeface="Web" pitchFamily="2" charset="0"/>
              </a:rPr>
              <a:t> = </a:t>
            </a:r>
            <a:r>
              <a:rPr lang="en-US" sz="1600" dirty="0" err="1" smtClean="0">
                <a:latin typeface="Web" pitchFamily="2" charset="0"/>
              </a:rPr>
              <a:t>navigationController</a:t>
            </a:r>
            <a:r>
              <a:rPr lang="en-US" sz="1600" dirty="0" smtClean="0">
                <a:latin typeface="Web" pitchFamily="2" charset="0"/>
              </a:rPr>
              <a:t>; </a:t>
            </a:r>
          </a:p>
          <a:p>
            <a:r>
              <a:rPr lang="en-US" sz="1600" dirty="0" smtClean="0">
                <a:latin typeface="Web" pitchFamily="2" charset="0"/>
              </a:rPr>
              <a:t>    [window </a:t>
            </a:r>
            <a:r>
              <a:rPr lang="en-US" sz="1600" dirty="0" err="1" smtClean="0">
                <a:latin typeface="Web" pitchFamily="2" charset="0"/>
              </a:rPr>
              <a:t>makeKeyAndVisible</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8948" y="3141960"/>
            <a:ext cx="7772400" cy="3086318"/>
          </a:xfrm>
        </p:spPr>
        <p:txBody>
          <a:bodyPr/>
          <a:lstStyle/>
          <a:p>
            <a:pPr marL="342900" indent="-342900">
              <a:buClr>
                <a:srgbClr val="F26522"/>
              </a:buClr>
              <a:buFont typeface="Arial" pitchFamily="34" charset="0"/>
              <a:buChar char="•"/>
            </a:pPr>
            <a:r>
              <a:rPr lang="en-US" sz="1600" dirty="0" smtClean="0">
                <a:solidFill>
                  <a:schemeClr val="tx1"/>
                </a:solidFill>
              </a:rPr>
              <a:t>The Model-View-Controller (MVC) design pattern assigns objects in an application one of three roles: model, view, or controller. </a:t>
            </a:r>
          </a:p>
          <a:p>
            <a:pPr marL="342900" indent="-342900">
              <a:buClr>
                <a:srgbClr val="F26522"/>
              </a:buClr>
              <a:buFont typeface="Arial" pitchFamily="34" charset="0"/>
              <a:buChar char="•"/>
            </a:pPr>
            <a:r>
              <a:rPr lang="en-US" sz="1600" dirty="0" smtClean="0">
                <a:solidFill>
                  <a:schemeClr val="tx1"/>
                </a:solidFill>
              </a:rPr>
              <a:t>MVC is central to a good design for a Cocoa application. </a:t>
            </a:r>
          </a:p>
          <a:p>
            <a:pPr marL="342900" indent="-342900">
              <a:buClr>
                <a:srgbClr val="F26522"/>
              </a:buClr>
              <a:buFont typeface="Arial" pitchFamily="34" charset="0"/>
              <a:buChar char="•"/>
            </a:pPr>
            <a:r>
              <a:rPr lang="en-US" sz="1600" dirty="0" smtClean="0">
                <a:solidFill>
                  <a:schemeClr val="tx1"/>
                </a:solidFill>
              </a:rPr>
              <a:t>Many objects in these applications tend to be more reusable, and their interfaces tend to be better defined. </a:t>
            </a:r>
          </a:p>
          <a:p>
            <a:pPr marL="342900" indent="-342900">
              <a:buClr>
                <a:srgbClr val="F26522"/>
              </a:buClr>
              <a:buFont typeface="Arial" pitchFamily="34" charset="0"/>
              <a:buChar char="•"/>
            </a:pPr>
            <a:r>
              <a:rPr lang="en-US" sz="1600" b="1" dirty="0" smtClean="0">
                <a:solidFill>
                  <a:schemeClr val="tx1"/>
                </a:solidFill>
              </a:rPr>
              <a:t>Model</a:t>
            </a:r>
            <a:r>
              <a:rPr lang="en-US" sz="1600" dirty="0" smtClean="0">
                <a:solidFill>
                  <a:schemeClr val="tx1"/>
                </a:solidFill>
              </a:rPr>
              <a:t> objects encapsulate the data specific to an application and define the logic and computation that manipulate and process that data.</a:t>
            </a:r>
          </a:p>
          <a:p>
            <a:pPr marL="342900" indent="-342900">
              <a:buClr>
                <a:srgbClr val="F26522"/>
              </a:buClr>
              <a:buFont typeface="Arial" pitchFamily="34" charset="0"/>
              <a:buChar char="•"/>
            </a:pPr>
            <a:r>
              <a:rPr lang="en-US" sz="1600" dirty="0" smtClean="0">
                <a:solidFill>
                  <a:schemeClr val="tx1"/>
                </a:solidFill>
              </a:rPr>
              <a:t>A </a:t>
            </a:r>
            <a:r>
              <a:rPr lang="en-US" sz="1600" b="1" dirty="0" smtClean="0">
                <a:solidFill>
                  <a:schemeClr val="tx1"/>
                </a:solidFill>
              </a:rPr>
              <a:t>View</a:t>
            </a:r>
            <a:r>
              <a:rPr lang="en-US" sz="1600" dirty="0" smtClean="0">
                <a:solidFill>
                  <a:schemeClr val="tx1"/>
                </a:solidFill>
              </a:rPr>
              <a:t> object is an object in an application that users can see. A major purpose of view objects is to display data from the application’s model objects and to enable the editing of that data.</a:t>
            </a:r>
          </a:p>
          <a:p>
            <a:pPr marL="342900" indent="-342900">
              <a:buClr>
                <a:srgbClr val="F26522"/>
              </a:buClr>
              <a:buFont typeface="Arial" pitchFamily="34" charset="0"/>
              <a:buChar char="•"/>
            </a:pPr>
            <a:r>
              <a:rPr lang="en-US" sz="1600" dirty="0" smtClean="0">
                <a:solidFill>
                  <a:schemeClr val="tx1"/>
                </a:solidFill>
              </a:rPr>
              <a:t>A </a:t>
            </a:r>
            <a:r>
              <a:rPr lang="en-US" sz="1600" b="1" dirty="0" smtClean="0">
                <a:solidFill>
                  <a:schemeClr val="tx1"/>
                </a:solidFill>
              </a:rPr>
              <a:t>Controller</a:t>
            </a:r>
            <a:r>
              <a:rPr lang="en-US" sz="1600" dirty="0" smtClean="0">
                <a:solidFill>
                  <a:schemeClr val="tx1"/>
                </a:solidFill>
              </a:rPr>
              <a:t> object acts as an intermediary between one or more of an application’s view objects and one or more of its model objects.</a:t>
            </a:r>
            <a:endParaRPr lang="ru-RU" sz="1600" dirty="0" smtClean="0">
              <a:solidFill>
                <a:schemeClr val="tx1"/>
              </a:solidFill>
            </a:endParaRPr>
          </a:p>
        </p:txBody>
      </p:sp>
      <p:sp>
        <p:nvSpPr>
          <p:cNvPr id="4" name="Content Placeholder 3"/>
          <p:cNvSpPr>
            <a:spLocks noGrp="1"/>
          </p:cNvSpPr>
          <p:nvPr>
            <p:ph sz="half" idx="13"/>
          </p:nvPr>
        </p:nvSpPr>
        <p:spPr/>
        <p:txBody>
          <a:bodyPr/>
          <a:lstStyle/>
          <a:p>
            <a:r>
              <a:rPr lang="en-US" dirty="0" smtClean="0"/>
              <a:t>Model-View-Controller</a:t>
            </a:r>
            <a:endParaRPr lang="ru-RU" dirty="0"/>
          </a:p>
        </p:txBody>
      </p:sp>
      <p:pic>
        <p:nvPicPr>
          <p:cNvPr id="222210" name="Picture 2" descr="Model-View-Controller design pattern"/>
          <p:cNvPicPr>
            <a:picLocks noChangeAspect="1" noChangeArrowheads="1"/>
          </p:cNvPicPr>
          <p:nvPr/>
        </p:nvPicPr>
        <p:blipFill>
          <a:blip r:embed="rId2" cstate="print"/>
          <a:srcRect/>
          <a:stretch>
            <a:fillRect/>
          </a:stretch>
        </p:blipFill>
        <p:spPr bwMode="auto">
          <a:xfrm>
            <a:off x="2458828" y="1938787"/>
            <a:ext cx="4191000" cy="1190625"/>
          </a:xfrm>
          <a:prstGeom prst="rect">
            <a:avLst/>
          </a:prstGeom>
          <a:noFill/>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512591" y="2159871"/>
          <a:ext cx="8229600" cy="4043680"/>
        </p:xfrm>
        <a:graphic>
          <a:graphicData uri="http://schemas.openxmlformats.org/drawingml/2006/table">
            <a:tbl>
              <a:tblPr firstRow="1" bandRow="1">
                <a:tableStyleId>{5C22544A-7EE6-4342-B048-85BDC9FD1C3A}</a:tableStyleId>
              </a:tblPr>
              <a:tblGrid>
                <a:gridCol w="2348304"/>
                <a:gridCol w="5881296"/>
              </a:tblGrid>
              <a:tr h="370840">
                <a:tc>
                  <a:txBody>
                    <a:bodyPr/>
                    <a:lstStyle/>
                    <a:p>
                      <a:r>
                        <a:rPr lang="en-US" dirty="0"/>
                        <a:t>Scenario</a:t>
                      </a:r>
                    </a:p>
                  </a:txBody>
                  <a:tcPr marL="38100" marR="38100" marT="38100" marB="38100" anchor="ctr"/>
                </a:tc>
                <a:tc>
                  <a:txBody>
                    <a:bodyPr/>
                    <a:lstStyle/>
                    <a:p>
                      <a:r>
                        <a:rPr lang="en-US"/>
                        <a:t>Description</a:t>
                      </a:r>
                    </a:p>
                  </a:txBody>
                  <a:tcPr marL="38100" marR="38100" marT="38100" marB="38100" anchor="ctr"/>
                </a:tc>
              </a:tr>
              <a:tr h="370840">
                <a:tc>
                  <a:txBody>
                    <a:bodyPr/>
                    <a:lstStyle/>
                    <a:p>
                      <a:r>
                        <a:rPr lang="en-US"/>
                        <a:t>Display the next level of hierarchical data.</a:t>
                      </a:r>
                    </a:p>
                  </a:txBody>
                  <a:tcPr marL="38100" marR="38100" marT="38100" marB="38100" anchor="ctr"/>
                </a:tc>
                <a:tc>
                  <a:txBody>
                    <a:bodyPr/>
                    <a:lstStyle/>
                    <a:p>
                      <a:r>
                        <a:rPr lang="en-US" b="1" dirty="0" err="1" smtClean="0"/>
                        <a:t>pushViewController:animated</a:t>
                      </a:r>
                      <a:r>
                        <a:rPr lang="en-US" b="1" dirty="0"/>
                        <a:t>:</a:t>
                      </a:r>
                      <a:r>
                        <a:rPr lang="en-US" dirty="0"/>
                        <a:t> method to push a new view controller onto the navigation stack. </a:t>
                      </a:r>
                    </a:p>
                  </a:txBody>
                  <a:tcPr marL="38100" marR="38100" marT="38100" marB="38100" anchor="ctr"/>
                </a:tc>
              </a:tr>
              <a:tr h="370840">
                <a:tc>
                  <a:txBody>
                    <a:bodyPr/>
                    <a:lstStyle/>
                    <a:p>
                      <a:r>
                        <a:rPr lang="en-US" dirty="0"/>
                        <a:t>Back up one level in the hierarchy.</a:t>
                      </a:r>
                    </a:p>
                  </a:txBody>
                  <a:tcPr marL="38100" marR="38100" marT="38100" marB="38100" anchor="ctr"/>
                </a:tc>
                <a:tc>
                  <a:txBody>
                    <a:bodyPr/>
                    <a:lstStyle/>
                    <a:p>
                      <a:r>
                        <a:rPr lang="en-US" dirty="0" smtClean="0"/>
                        <a:t>Remove </a:t>
                      </a:r>
                      <a:r>
                        <a:rPr lang="en-US" dirty="0"/>
                        <a:t>the topmost view controller programmatically using the </a:t>
                      </a:r>
                      <a:r>
                        <a:rPr lang="en-US" b="1" dirty="0" err="1"/>
                        <a:t>popViewControllerAnimated</a:t>
                      </a:r>
                      <a:r>
                        <a:rPr lang="en-US" b="1" dirty="0"/>
                        <a:t>:</a:t>
                      </a:r>
                      <a:r>
                        <a:rPr lang="en-US" dirty="0"/>
                        <a:t> method. </a:t>
                      </a:r>
                    </a:p>
                  </a:txBody>
                  <a:tcPr marL="38100" marR="38100" marT="38100" marB="38100" anchor="ctr"/>
                </a:tc>
              </a:tr>
              <a:tr h="370840">
                <a:tc>
                  <a:txBody>
                    <a:bodyPr/>
                    <a:lstStyle/>
                    <a:p>
                      <a:r>
                        <a:rPr lang="en-US"/>
                        <a:t>Restore the navigation stack to a previous state.</a:t>
                      </a:r>
                    </a:p>
                  </a:txBody>
                  <a:tcPr marL="38100" marR="38100" marT="38100" marB="38100" anchor="ctr"/>
                </a:tc>
                <a:tc>
                  <a:txBody>
                    <a:bodyPr/>
                    <a:lstStyle/>
                    <a:p>
                      <a:r>
                        <a:rPr lang="en-US" dirty="0"/>
                        <a:t>When your app launches, you can use the </a:t>
                      </a:r>
                      <a:r>
                        <a:rPr lang="en-US" b="1" dirty="0" err="1"/>
                        <a:t>setViewControllers:animated</a:t>
                      </a:r>
                      <a:r>
                        <a:rPr lang="en-US" b="1" dirty="0"/>
                        <a:t>:</a:t>
                      </a:r>
                      <a:r>
                        <a:rPr lang="en-US" dirty="0"/>
                        <a:t> method to restore the navigation controller to a previous </a:t>
                      </a:r>
                      <a:r>
                        <a:rPr lang="en-US" dirty="0" smtClean="0"/>
                        <a:t>state.</a:t>
                      </a:r>
                      <a:endParaRPr lang="en-US" dirty="0"/>
                    </a:p>
                  </a:txBody>
                  <a:tcPr marL="38100" marR="38100" marT="38100" marB="38100" anchor="ctr"/>
                </a:tc>
              </a:tr>
              <a:tr h="370840">
                <a:tc>
                  <a:txBody>
                    <a:bodyPr/>
                    <a:lstStyle/>
                    <a:p>
                      <a:r>
                        <a:rPr lang="en-US"/>
                        <a:t>Return the user to the root view controller.</a:t>
                      </a:r>
                    </a:p>
                  </a:txBody>
                  <a:tcPr marL="38100" marR="38100" marT="38100" marB="38100" anchor="ctr"/>
                </a:tc>
                <a:tc>
                  <a:txBody>
                    <a:bodyPr/>
                    <a:lstStyle/>
                    <a:p>
                      <a:r>
                        <a:rPr lang="en-US" dirty="0"/>
                        <a:t>To return to the top of your navigation interface, use the </a:t>
                      </a:r>
                      <a:r>
                        <a:rPr lang="en-US" b="1" dirty="0" err="1"/>
                        <a:t>popToRootViewControllerAnimated</a:t>
                      </a:r>
                      <a:r>
                        <a:rPr lang="en-US" b="1" dirty="0"/>
                        <a:t>:</a:t>
                      </a:r>
                      <a:r>
                        <a:rPr lang="en-US" dirty="0"/>
                        <a:t> method. </a:t>
                      </a:r>
                    </a:p>
                  </a:txBody>
                  <a:tcPr marL="38100" marR="38100" marT="38100" marB="38100" anchor="ctr"/>
                </a:tc>
              </a:tr>
              <a:tr h="370840">
                <a:tc>
                  <a:txBody>
                    <a:bodyPr/>
                    <a:lstStyle/>
                    <a:p>
                      <a:r>
                        <a:rPr lang="en-US"/>
                        <a:t>Back up an arbitrary number of levels in the hierarchy.</a:t>
                      </a:r>
                    </a:p>
                  </a:txBody>
                  <a:tcPr marL="38100" marR="38100" marT="38100" marB="38100" anchor="ctr"/>
                </a:tc>
                <a:tc>
                  <a:txBody>
                    <a:bodyPr/>
                    <a:lstStyle/>
                    <a:p>
                      <a:r>
                        <a:rPr lang="en-US" dirty="0"/>
                        <a:t>To back up more than one level at a time, use the </a:t>
                      </a:r>
                      <a:r>
                        <a:rPr lang="en-US" b="1" dirty="0" err="1"/>
                        <a:t>popToViewController:animated</a:t>
                      </a:r>
                      <a:r>
                        <a:rPr lang="en-US" b="1" dirty="0"/>
                        <a:t>:</a:t>
                      </a:r>
                      <a:r>
                        <a:rPr lang="en-US" dirty="0"/>
                        <a:t> method. </a:t>
                      </a:r>
                    </a:p>
                  </a:txBody>
                  <a:tcPr marL="38100" marR="38100" marT="38100" marB="38100" anchor="ctr"/>
                </a:tc>
              </a:tr>
            </a:tbl>
          </a:graphicData>
        </a:graphic>
      </p:graphicFrame>
      <p:sp>
        <p:nvSpPr>
          <p:cNvPr id="6" name="Content Placeholder 5"/>
          <p:cNvSpPr>
            <a:spLocks noGrp="1"/>
          </p:cNvSpPr>
          <p:nvPr>
            <p:ph sz="half" idx="13"/>
          </p:nvPr>
        </p:nvSpPr>
        <p:spPr/>
        <p:txBody>
          <a:bodyPr/>
          <a:lstStyle/>
          <a:p>
            <a:r>
              <a:rPr lang="en-US" b="1" dirty="0" smtClean="0"/>
              <a:t>Modifying the Navigation Stack</a:t>
            </a:r>
          </a:p>
          <a:p>
            <a:endParaRPr lang="ru-RU"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40386" y="2023922"/>
            <a:ext cx="3308171" cy="3798618"/>
          </a:xfrm>
        </p:spPr>
        <p:txBody>
          <a:bodyPr/>
          <a:lstStyle/>
          <a:p>
            <a:r>
              <a:rPr lang="en-US" dirty="0" smtClean="0"/>
              <a:t>Whenever you push or pop a view controller, the navigation controller sends messages to the affected view controllers. </a:t>
            </a:r>
          </a:p>
          <a:p>
            <a:r>
              <a:rPr lang="en-US" dirty="0" smtClean="0"/>
              <a:t>The navigation controller also sends messages to its delegate when its stack changes.</a:t>
            </a:r>
          </a:p>
          <a:p>
            <a:r>
              <a:rPr lang="en-US" dirty="0" smtClean="0"/>
              <a:t>If you push or pop multiple view controllers at once, only the view controller that was visible and the view controller that is about to become visible have the method called.</a:t>
            </a:r>
            <a:endParaRPr lang="ru-RU" dirty="0"/>
          </a:p>
        </p:txBody>
      </p:sp>
      <p:sp>
        <p:nvSpPr>
          <p:cNvPr id="6" name="Content Placeholder 5"/>
          <p:cNvSpPr>
            <a:spLocks noGrp="1"/>
          </p:cNvSpPr>
          <p:nvPr>
            <p:ph sz="half" idx="13"/>
          </p:nvPr>
        </p:nvSpPr>
        <p:spPr/>
        <p:txBody>
          <a:bodyPr/>
          <a:lstStyle/>
          <a:p>
            <a:r>
              <a:rPr lang="en-US" b="1" dirty="0" smtClean="0"/>
              <a:t>Monitoring Changes to the Navigation Stack</a:t>
            </a:r>
          </a:p>
          <a:p>
            <a:endParaRPr lang="ru-RU" dirty="0"/>
          </a:p>
        </p:txBody>
      </p:sp>
      <p:pic>
        <p:nvPicPr>
          <p:cNvPr id="167938" name="Picture 2" descr="https://developer.apple.com/library/ios/documentation/WindowsViews/Conceptual/ViewControllerCatalog/Art/nav_controller_notifications.png"/>
          <p:cNvPicPr>
            <a:picLocks noChangeAspect="1" noChangeArrowheads="1"/>
          </p:cNvPicPr>
          <p:nvPr/>
        </p:nvPicPr>
        <p:blipFill>
          <a:blip r:embed="rId2" cstate="print"/>
          <a:srcRect/>
          <a:stretch>
            <a:fillRect/>
          </a:stretch>
        </p:blipFill>
        <p:spPr bwMode="auto">
          <a:xfrm>
            <a:off x="3704534" y="1954432"/>
            <a:ext cx="5219700" cy="3800476"/>
          </a:xfrm>
          <a:prstGeom prst="rect">
            <a:avLst/>
          </a:prstGeom>
          <a:noFill/>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err="1" smtClean="0"/>
              <a:t>TabBar</a:t>
            </a:r>
            <a:r>
              <a:rPr lang="en-US" dirty="0" smtClean="0"/>
              <a:t> Controllers in Details </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360" y="1770412"/>
            <a:ext cx="4467014" cy="4431211"/>
          </a:xfrm>
        </p:spPr>
        <p:txBody>
          <a:bodyPr/>
          <a:lstStyle/>
          <a:p>
            <a:r>
              <a:rPr lang="en-US" dirty="0" smtClean="0"/>
              <a:t>A tab bar interface is useful in situations where you want to provide different perspectives on the same set of data or in situations where you want to organize your app along functional lines. </a:t>
            </a:r>
          </a:p>
          <a:p>
            <a:r>
              <a:rPr lang="en-US" dirty="0" smtClean="0"/>
              <a:t>The key component of a tab bar interface is the presence of a tab bar view along the bottom of the screen. </a:t>
            </a:r>
          </a:p>
          <a:p>
            <a:r>
              <a:rPr lang="en-US" dirty="0" smtClean="0"/>
              <a:t>This view is used to initiate the navigation between your app’s different modes and can also convey information about the state of each mode.</a:t>
            </a:r>
            <a:endParaRPr lang="ru-RU" dirty="0"/>
          </a:p>
        </p:txBody>
      </p:sp>
      <p:sp>
        <p:nvSpPr>
          <p:cNvPr id="5" name="Content Placeholder 4"/>
          <p:cNvSpPr>
            <a:spLocks noGrp="1"/>
          </p:cNvSpPr>
          <p:nvPr>
            <p:ph sz="half" idx="13"/>
          </p:nvPr>
        </p:nvSpPr>
        <p:spPr/>
        <p:txBody>
          <a:bodyPr/>
          <a:lstStyle/>
          <a:p>
            <a:r>
              <a:rPr lang="en-US" b="1" dirty="0" smtClean="0"/>
              <a:t>Anatomy of a Tab Bar Interface</a:t>
            </a:r>
          </a:p>
          <a:p>
            <a:endParaRPr lang="ru-RU" dirty="0"/>
          </a:p>
        </p:txBody>
      </p:sp>
      <p:pic>
        <p:nvPicPr>
          <p:cNvPr id="171010" name="Picture 2" descr="https://developer.apple.com/library/ios/documentation/WindowsViews/Conceptual/ViewControllerCatalog/Art/tabbar_controllerviews.jpg"/>
          <p:cNvPicPr>
            <a:picLocks noChangeAspect="1" noChangeArrowheads="1"/>
          </p:cNvPicPr>
          <p:nvPr/>
        </p:nvPicPr>
        <p:blipFill>
          <a:blip r:embed="rId2" cstate="print"/>
          <a:srcRect/>
          <a:stretch>
            <a:fillRect/>
          </a:stretch>
        </p:blipFill>
        <p:spPr bwMode="auto">
          <a:xfrm>
            <a:off x="4719846" y="2009887"/>
            <a:ext cx="4424154" cy="2691191"/>
          </a:xfrm>
          <a:prstGeom prst="rect">
            <a:avLst/>
          </a:prstGeom>
          <a:noFill/>
        </p:spPr>
      </p:pic>
      <p:sp>
        <p:nvSpPr>
          <p:cNvPr id="7" name="Rectangle 6"/>
          <p:cNvSpPr/>
          <p:nvPr/>
        </p:nvSpPr>
        <p:spPr>
          <a:xfrm>
            <a:off x="176542" y="4826675"/>
            <a:ext cx="8967458" cy="1618905"/>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manager for a tab bar interface is a tab bar controller object. The tab bar controller creates and manages the tab bar view and also manages the view controllers that provide the content view for each mode. </a:t>
            </a:r>
          </a:p>
          <a:p>
            <a:pPr marL="342900" indent="-342900">
              <a:spcBef>
                <a:spcPct val="20000"/>
              </a:spcBef>
              <a:buClr>
                <a:srgbClr val="F26522"/>
              </a:buClr>
              <a:buFont typeface="Arial" pitchFamily="34" charset="0"/>
              <a:buChar char="•"/>
            </a:pPr>
            <a:r>
              <a:rPr lang="en-US" sz="1600" dirty="0" smtClean="0">
                <a:latin typeface="+mn-lt"/>
              </a:rPr>
              <a:t>Each content view controller is designated as the view controller for one of the tabs in the tab bar view. When a tab is tapped by the user, the tab bar controller object selects the tab and displays the view associated with the corresponding content view controller.</a:t>
            </a:r>
            <a:endParaRPr lang="ru-RU" sz="1600" dirty="0" smtClean="0">
              <a:latin typeface="+mn-lt"/>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788528"/>
            <a:ext cx="4916032" cy="3798618"/>
          </a:xfrm>
        </p:spPr>
        <p:txBody>
          <a:bodyPr/>
          <a:lstStyle/>
          <a:p>
            <a:r>
              <a:rPr lang="en-US" dirty="0" smtClean="0"/>
              <a:t>A standard tab bar interface consists of the following objects:</a:t>
            </a:r>
          </a:p>
          <a:p>
            <a:pPr lvl="1"/>
            <a:r>
              <a:rPr lang="en-US" dirty="0" smtClean="0"/>
              <a:t>A </a:t>
            </a:r>
            <a:r>
              <a:rPr lang="en-US" b="1" dirty="0" err="1" smtClean="0"/>
              <a:t>UITabBarController</a:t>
            </a:r>
            <a:r>
              <a:rPr lang="en-US" dirty="0" smtClean="0"/>
              <a:t> object</a:t>
            </a:r>
          </a:p>
          <a:p>
            <a:pPr lvl="1"/>
            <a:r>
              <a:rPr lang="en-US" dirty="0" smtClean="0"/>
              <a:t>One content view controller object for each tab</a:t>
            </a:r>
          </a:p>
          <a:p>
            <a:pPr lvl="1"/>
            <a:r>
              <a:rPr lang="en-US" dirty="0" smtClean="0"/>
              <a:t>An optional delegate object</a:t>
            </a:r>
          </a:p>
          <a:p>
            <a:r>
              <a:rPr lang="en-US" dirty="0" smtClean="0"/>
              <a:t>If you add more than five items to the </a:t>
            </a:r>
            <a:r>
              <a:rPr lang="en-US" b="1" dirty="0" err="1" smtClean="0"/>
              <a:t>viewControllers</a:t>
            </a:r>
            <a:r>
              <a:rPr lang="en-US" dirty="0" smtClean="0"/>
              <a:t> property, the tab bar controller automatically inserts a special view controller (called the </a:t>
            </a:r>
            <a:r>
              <a:rPr lang="en-US" b="1" dirty="0" smtClean="0"/>
              <a:t>More view controller</a:t>
            </a:r>
            <a:r>
              <a:rPr lang="en-US" dirty="0" smtClean="0"/>
              <a:t>) to handle the display of the additional items. </a:t>
            </a:r>
          </a:p>
          <a:p>
            <a:r>
              <a:rPr lang="en-US" dirty="0" smtClean="0"/>
              <a:t>The More view controller provides a custom interface that lists the additional view controllers in a table, which can expand to accommodate any number of view controllers. </a:t>
            </a:r>
          </a:p>
          <a:p>
            <a:r>
              <a:rPr lang="en-US" dirty="0" smtClean="0"/>
              <a:t>The More view controller cannot be customized or selected and does not appear in any of the view controller lists managed by the tab bar controller.</a:t>
            </a:r>
            <a:endParaRPr lang="ru-RU" dirty="0"/>
          </a:p>
        </p:txBody>
      </p:sp>
      <p:sp>
        <p:nvSpPr>
          <p:cNvPr id="6" name="Content Placeholder 5"/>
          <p:cNvSpPr>
            <a:spLocks noGrp="1"/>
          </p:cNvSpPr>
          <p:nvPr>
            <p:ph sz="half" idx="13"/>
          </p:nvPr>
        </p:nvSpPr>
        <p:spPr/>
        <p:txBody>
          <a:bodyPr/>
          <a:lstStyle/>
          <a:p>
            <a:r>
              <a:rPr lang="en-US" b="1" dirty="0" smtClean="0"/>
              <a:t>The Objects of a Tab Bar Interface</a:t>
            </a:r>
          </a:p>
          <a:p>
            <a:endParaRPr lang="ru-RU" dirty="0"/>
          </a:p>
        </p:txBody>
      </p:sp>
      <p:pic>
        <p:nvPicPr>
          <p:cNvPr id="173058" name="Picture 2" descr="https://developer.apple.com/library/ios/documentation/WindowsViews/Conceptual/ViewControllerCatalog/Art/tabbar_objects.jpg"/>
          <p:cNvPicPr>
            <a:picLocks noChangeAspect="1" noChangeArrowheads="1"/>
          </p:cNvPicPr>
          <p:nvPr/>
        </p:nvPicPr>
        <p:blipFill>
          <a:blip r:embed="rId2" cstate="print"/>
          <a:srcRect/>
          <a:stretch>
            <a:fillRect/>
          </a:stretch>
        </p:blipFill>
        <p:spPr bwMode="auto">
          <a:xfrm>
            <a:off x="4802016" y="2212831"/>
            <a:ext cx="4314825" cy="2952751"/>
          </a:xfrm>
          <a:prstGeom prst="rect">
            <a:avLst/>
          </a:prstGeom>
          <a:noFill/>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7285" y="1679888"/>
            <a:ext cx="4191754" cy="3798618"/>
          </a:xfrm>
        </p:spPr>
        <p:txBody>
          <a:bodyPr/>
          <a:lstStyle/>
          <a:p>
            <a:r>
              <a:rPr lang="en-US" dirty="0" smtClean="0"/>
              <a:t>Because each mode of a tab bar interface is separate from all other modes, the view controller for each tab defines the content for that tab. </a:t>
            </a:r>
          </a:p>
          <a:p>
            <a:r>
              <a:rPr lang="en-US" dirty="0" smtClean="0"/>
              <a:t>Thus, the view controller you choose for each tab should reflect the needs of that particular mode of operation. </a:t>
            </a:r>
          </a:p>
          <a:p>
            <a:r>
              <a:rPr lang="en-US" dirty="0" smtClean="0"/>
              <a:t>If you need to present a relatively rich set of data, you could install a navigation controller to manage the navigation through that data. </a:t>
            </a:r>
          </a:p>
          <a:p>
            <a:r>
              <a:rPr lang="en-US" dirty="0" smtClean="0"/>
              <a:t>If the data being presented is simpler, you could install a content view controller with a single view.</a:t>
            </a:r>
          </a:p>
          <a:p>
            <a:endParaRPr lang="ru-RU" dirty="0"/>
          </a:p>
        </p:txBody>
      </p:sp>
      <p:sp>
        <p:nvSpPr>
          <p:cNvPr id="6" name="Content Placeholder 5"/>
          <p:cNvSpPr>
            <a:spLocks noGrp="1"/>
          </p:cNvSpPr>
          <p:nvPr>
            <p:ph sz="half" idx="13"/>
          </p:nvPr>
        </p:nvSpPr>
        <p:spPr>
          <a:xfrm>
            <a:off x="0" y="746245"/>
            <a:ext cx="9143999" cy="828554"/>
          </a:xfrm>
        </p:spPr>
        <p:txBody>
          <a:bodyPr/>
          <a:lstStyle/>
          <a:p>
            <a:r>
              <a:rPr lang="en-US" b="1" dirty="0" smtClean="0"/>
              <a:t>Defining the Content View Controllers for a Tab Bar Interface</a:t>
            </a:r>
          </a:p>
          <a:p>
            <a:endParaRPr lang="ru-RU" dirty="0"/>
          </a:p>
        </p:txBody>
      </p:sp>
      <p:pic>
        <p:nvPicPr>
          <p:cNvPr id="174082" name="Picture 2" descr="https://developer.apple.com/library/ios/documentation/WindowsViews/Conceptual/ViewControllerCatalog/Art/vc-radio-interface.jpg"/>
          <p:cNvPicPr>
            <a:picLocks noChangeAspect="1" noChangeArrowheads="1"/>
          </p:cNvPicPr>
          <p:nvPr/>
        </p:nvPicPr>
        <p:blipFill>
          <a:blip r:embed="rId2" cstate="print"/>
          <a:srcRect/>
          <a:stretch>
            <a:fillRect/>
          </a:stretch>
        </p:blipFill>
        <p:spPr bwMode="auto">
          <a:xfrm>
            <a:off x="4436197" y="2642654"/>
            <a:ext cx="4576305" cy="2133149"/>
          </a:xfrm>
          <a:prstGeom prst="rect">
            <a:avLst/>
          </a:prstGeom>
          <a:noFill/>
        </p:spPr>
      </p:pic>
      <p:sp>
        <p:nvSpPr>
          <p:cNvPr id="8" name="Rectangle 7"/>
          <p:cNvSpPr/>
          <p:nvPr/>
        </p:nvSpPr>
        <p:spPr>
          <a:xfrm>
            <a:off x="199173" y="5278180"/>
            <a:ext cx="8881449" cy="1077218"/>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tab bar controller handles all of the interactions associated with presenting the content view controllers, so there is very little you have to do with regard to managing tabs or the view controllers in them. Once displayed, your content view controllers should simply focus on presenting their content.</a:t>
            </a:r>
            <a:endParaRPr lang="ru-RU" sz="1600" dirty="0" smtClean="0">
              <a:latin typeface="+mn-lt"/>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2016" y="2268353"/>
            <a:ext cx="8597136" cy="3798618"/>
          </a:xfrm>
        </p:spPr>
        <p:txBody>
          <a:bodyPr/>
          <a:lstStyle/>
          <a:p>
            <a:r>
              <a:rPr lang="en-US" dirty="0" smtClean="0"/>
              <a:t>To create a tab bar controller in a storyboard, do the following:</a:t>
            </a:r>
          </a:p>
          <a:p>
            <a:pPr lvl="1"/>
            <a:r>
              <a:rPr lang="en-US" dirty="0" smtClean="0"/>
              <a:t>Drag a tab bar controller from the library.</a:t>
            </a:r>
          </a:p>
          <a:p>
            <a:pPr lvl="1"/>
            <a:r>
              <a:rPr lang="en-US" dirty="0" smtClean="0"/>
              <a:t>Interface Builder creates a tab bar controller and two view controllers, and it creates relationships between them. These relationships identify each of the newly created view controllers as the view controller for one tab of the tab bar controller.</a:t>
            </a:r>
          </a:p>
          <a:p>
            <a:pPr lvl="1"/>
            <a:r>
              <a:rPr lang="en-US" dirty="0" smtClean="0"/>
              <a:t>Display it as the first view controller by selecting the option Is Initial View Controller in the Attributes inspector (or present the view controller in your user interface in another way.)</a:t>
            </a:r>
          </a:p>
          <a:p>
            <a:endParaRPr lang="ru-RU" dirty="0"/>
          </a:p>
        </p:txBody>
      </p:sp>
      <p:sp>
        <p:nvSpPr>
          <p:cNvPr id="6" name="Content Placeholder 5"/>
          <p:cNvSpPr>
            <a:spLocks noGrp="1"/>
          </p:cNvSpPr>
          <p:nvPr>
            <p:ph sz="half" idx="13"/>
          </p:nvPr>
        </p:nvSpPr>
        <p:spPr/>
        <p:txBody>
          <a:bodyPr/>
          <a:lstStyle/>
          <a:p>
            <a:r>
              <a:rPr lang="en-US" b="1" dirty="0" smtClean="0"/>
              <a:t>Creating a Tab Bar Interface Using a Storyboard</a:t>
            </a:r>
          </a:p>
          <a:p>
            <a:endParaRPr lang="ru-RU"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2549" y="2268353"/>
            <a:ext cx="8727541" cy="2258380"/>
          </a:xfrm>
        </p:spPr>
        <p:txBody>
          <a:bodyPr/>
          <a:lstStyle/>
          <a:p>
            <a:r>
              <a:rPr lang="en-US" dirty="0" smtClean="0"/>
              <a:t>The steps for creating a tab bar interface are as follows:</a:t>
            </a:r>
          </a:p>
          <a:p>
            <a:pPr lvl="1"/>
            <a:r>
              <a:rPr lang="en-US" dirty="0" smtClean="0"/>
              <a:t>Create a new </a:t>
            </a:r>
            <a:r>
              <a:rPr lang="en-US" b="1" dirty="0" err="1" smtClean="0"/>
              <a:t>UITabBarController</a:t>
            </a:r>
            <a:r>
              <a:rPr lang="en-US" dirty="0" smtClean="0"/>
              <a:t> object.</a:t>
            </a:r>
          </a:p>
          <a:p>
            <a:pPr lvl="1"/>
            <a:r>
              <a:rPr lang="en-US" dirty="0" smtClean="0"/>
              <a:t>Create a content view controller for each tab.</a:t>
            </a:r>
          </a:p>
          <a:p>
            <a:pPr lvl="1"/>
            <a:r>
              <a:rPr lang="en-US" dirty="0" smtClean="0"/>
              <a:t>Add the view controllers to an array and assign that array to your tab bar controller’s </a:t>
            </a:r>
            <a:r>
              <a:rPr lang="en-US" b="1" dirty="0" err="1" smtClean="0"/>
              <a:t>viewControllers</a:t>
            </a:r>
            <a:r>
              <a:rPr lang="en-US" dirty="0" smtClean="0"/>
              <a:t> property.</a:t>
            </a:r>
          </a:p>
          <a:p>
            <a:pPr lvl="1"/>
            <a:r>
              <a:rPr lang="en-US" dirty="0" smtClean="0"/>
              <a:t>Set the tab bar controller as the root view controller of your window (or otherwise present it in your interface).</a:t>
            </a:r>
          </a:p>
          <a:p>
            <a:endParaRPr lang="ru-RU" dirty="0"/>
          </a:p>
        </p:txBody>
      </p:sp>
      <p:sp>
        <p:nvSpPr>
          <p:cNvPr id="6" name="Content Placeholder 5"/>
          <p:cNvSpPr>
            <a:spLocks noGrp="1"/>
          </p:cNvSpPr>
          <p:nvPr>
            <p:ph sz="half" idx="13"/>
          </p:nvPr>
        </p:nvSpPr>
        <p:spPr/>
        <p:txBody>
          <a:bodyPr/>
          <a:lstStyle/>
          <a:p>
            <a:r>
              <a:rPr lang="en-US" b="1" dirty="0" smtClean="0"/>
              <a:t>Creating a Navigation Interface Programmatically</a:t>
            </a:r>
          </a:p>
          <a:p>
            <a:endParaRPr lang="ru-RU" dirty="0"/>
          </a:p>
        </p:txBody>
      </p:sp>
      <p:sp>
        <p:nvSpPr>
          <p:cNvPr id="7" name="Rectangle 6"/>
          <p:cNvSpPr/>
          <p:nvPr/>
        </p:nvSpPr>
        <p:spPr>
          <a:xfrm>
            <a:off x="217283" y="4246087"/>
            <a:ext cx="8763754" cy="2062103"/>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(void)</a:t>
            </a:r>
            <a:r>
              <a:rPr lang="en-US" sz="1600" dirty="0" err="1" smtClean="0">
                <a:latin typeface="Web" pitchFamily="2" charset="0"/>
              </a:rPr>
              <a:t>applicationDidFinishLaunching</a:t>
            </a:r>
            <a:r>
              <a:rPr lang="en-US" sz="1600" dirty="0" smtClean="0">
                <a:latin typeface="Web" pitchFamily="2" charset="0"/>
              </a:rPr>
              <a:t>:(</a:t>
            </a:r>
            <a:r>
              <a:rPr lang="en-US" sz="1600" dirty="0" err="1" smtClean="0">
                <a:latin typeface="Web" pitchFamily="2" charset="0"/>
              </a:rPr>
              <a:t>UIApplication</a:t>
            </a:r>
            <a:r>
              <a:rPr lang="en-US" sz="1600" dirty="0" smtClean="0">
                <a:latin typeface="Web" pitchFamily="2" charset="0"/>
              </a:rPr>
              <a:t> *)application {</a:t>
            </a:r>
          </a:p>
          <a:p>
            <a:r>
              <a:rPr lang="en-US" sz="1600" dirty="0" smtClean="0">
                <a:latin typeface="Web" pitchFamily="2" charset="0"/>
              </a:rPr>
              <a:t>     </a:t>
            </a:r>
            <a:r>
              <a:rPr lang="en-US" sz="1600" dirty="0" err="1" smtClean="0">
                <a:latin typeface="Web" pitchFamily="2" charset="0"/>
              </a:rPr>
              <a:t>tabBarController</a:t>
            </a:r>
            <a:r>
              <a:rPr lang="en-US" sz="1600" dirty="0" smtClean="0">
                <a:latin typeface="Web" pitchFamily="2" charset="0"/>
              </a:rPr>
              <a:t> = [[</a:t>
            </a:r>
            <a:r>
              <a:rPr lang="en-US" sz="1600" dirty="0" err="1" smtClean="0">
                <a:latin typeface="Web" pitchFamily="2" charset="0"/>
              </a:rPr>
              <a:t>UITabBarController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a:t>
            </a:r>
          </a:p>
          <a:p>
            <a:r>
              <a:rPr lang="en-US" sz="1600" dirty="0" smtClean="0">
                <a:latin typeface="Web" pitchFamily="2" charset="0"/>
              </a:rPr>
              <a:t>     </a:t>
            </a:r>
            <a:r>
              <a:rPr lang="en-US" sz="1600" dirty="0" err="1" smtClean="0">
                <a:latin typeface="Web" pitchFamily="2" charset="0"/>
              </a:rPr>
              <a:t>MyViewController</a:t>
            </a:r>
            <a:r>
              <a:rPr lang="en-US" sz="1600" dirty="0" smtClean="0">
                <a:latin typeface="Web" pitchFamily="2" charset="0"/>
              </a:rPr>
              <a:t>* vc1 = [[</a:t>
            </a:r>
            <a:r>
              <a:rPr lang="en-US" sz="1600" dirty="0" err="1" smtClean="0">
                <a:latin typeface="Web" pitchFamily="2" charset="0"/>
              </a:rPr>
              <a:t>MyViewController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a:t>
            </a:r>
          </a:p>
          <a:p>
            <a:r>
              <a:rPr lang="en-US" sz="1600" dirty="0" smtClean="0">
                <a:latin typeface="Web" pitchFamily="2" charset="0"/>
              </a:rPr>
              <a:t>     </a:t>
            </a:r>
            <a:r>
              <a:rPr lang="en-US" sz="1600" dirty="0" err="1" smtClean="0">
                <a:latin typeface="Web" pitchFamily="2" charset="0"/>
              </a:rPr>
              <a:t>MyOtherViewController</a:t>
            </a:r>
            <a:r>
              <a:rPr lang="en-US" sz="1600" dirty="0" smtClean="0">
                <a:latin typeface="Web" pitchFamily="2" charset="0"/>
              </a:rPr>
              <a:t>* vc2 = [[</a:t>
            </a:r>
            <a:r>
              <a:rPr lang="en-US" sz="1600" dirty="0" err="1" smtClean="0">
                <a:latin typeface="Web" pitchFamily="2" charset="0"/>
              </a:rPr>
              <a:t>MyOtherViewController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 </a:t>
            </a:r>
          </a:p>
          <a:p>
            <a:r>
              <a:rPr lang="en-US" sz="1600" dirty="0" smtClean="0">
                <a:latin typeface="Web" pitchFamily="2" charset="0"/>
              </a:rPr>
              <a:t>     </a:t>
            </a:r>
            <a:r>
              <a:rPr lang="en-US" sz="1600" dirty="0" err="1" smtClean="0">
                <a:latin typeface="Web" pitchFamily="2" charset="0"/>
              </a:rPr>
              <a:t>NSArray</a:t>
            </a:r>
            <a:r>
              <a:rPr lang="en-US" sz="1600" dirty="0" smtClean="0">
                <a:latin typeface="Web" pitchFamily="2" charset="0"/>
              </a:rPr>
              <a:t>* controllers = [</a:t>
            </a:r>
            <a:r>
              <a:rPr lang="en-US" sz="1600" dirty="0" err="1" smtClean="0">
                <a:latin typeface="Web" pitchFamily="2" charset="0"/>
              </a:rPr>
              <a:t>NSArray</a:t>
            </a:r>
            <a:r>
              <a:rPr lang="en-US" sz="1600" dirty="0" smtClean="0">
                <a:latin typeface="Web" pitchFamily="2" charset="0"/>
              </a:rPr>
              <a:t> arrayWithObjects:vc1, vc2, nil];</a:t>
            </a:r>
          </a:p>
          <a:p>
            <a:r>
              <a:rPr lang="en-US" sz="1600" dirty="0" smtClean="0">
                <a:latin typeface="Web" pitchFamily="2" charset="0"/>
              </a:rPr>
              <a:t>     </a:t>
            </a:r>
            <a:r>
              <a:rPr lang="en-US" sz="1600" dirty="0" err="1" smtClean="0">
                <a:latin typeface="Web" pitchFamily="2" charset="0"/>
              </a:rPr>
              <a:t>tabBarController.viewControllers</a:t>
            </a:r>
            <a:r>
              <a:rPr lang="en-US" sz="1600" dirty="0" smtClean="0">
                <a:latin typeface="Web" pitchFamily="2" charset="0"/>
              </a:rPr>
              <a:t> = controllers;</a:t>
            </a:r>
          </a:p>
          <a:p>
            <a:r>
              <a:rPr lang="en-US" sz="1600" dirty="0" smtClean="0">
                <a:latin typeface="Web" pitchFamily="2" charset="0"/>
              </a:rPr>
              <a:t>     </a:t>
            </a:r>
            <a:r>
              <a:rPr lang="en-US" sz="1600" dirty="0" err="1" smtClean="0">
                <a:latin typeface="Web" pitchFamily="2" charset="0"/>
              </a:rPr>
              <a:t>window.rootViewController</a:t>
            </a:r>
            <a:r>
              <a:rPr lang="en-US" sz="1600" dirty="0" smtClean="0">
                <a:latin typeface="Web" pitchFamily="2" charset="0"/>
              </a:rPr>
              <a:t> = </a:t>
            </a:r>
            <a:r>
              <a:rPr lang="en-US" sz="1600" dirty="0" err="1" smtClean="0">
                <a:latin typeface="Web" pitchFamily="2" charset="0"/>
              </a:rPr>
              <a:t>tabBarController</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2549" y="1960551"/>
            <a:ext cx="8727541" cy="2258380"/>
          </a:xfrm>
        </p:spPr>
        <p:txBody>
          <a:bodyPr/>
          <a:lstStyle/>
          <a:p>
            <a:r>
              <a:rPr lang="en-US" dirty="0" smtClean="0"/>
              <a:t>For each content view controller in your tab bar interface, you must provide a </a:t>
            </a:r>
            <a:r>
              <a:rPr lang="en-US" b="1" dirty="0" err="1" smtClean="0"/>
              <a:t>UITabBarItem</a:t>
            </a:r>
            <a:r>
              <a:rPr lang="en-US" dirty="0" smtClean="0"/>
              <a:t> object with the image and text to be displayed in the corresponding tab. </a:t>
            </a:r>
          </a:p>
          <a:p>
            <a:r>
              <a:rPr lang="en-US" dirty="0" smtClean="0"/>
              <a:t>You can associate tab bar items with your view controllers at any time before displaying your tab bar interface. </a:t>
            </a:r>
          </a:p>
          <a:p>
            <a:r>
              <a:rPr lang="en-US" dirty="0" smtClean="0"/>
              <a:t>You do this by assigning the tab bar item to the </a:t>
            </a:r>
            <a:r>
              <a:rPr lang="en-US" b="1" dirty="0" err="1" smtClean="0"/>
              <a:t>tabBarItem</a:t>
            </a:r>
            <a:r>
              <a:rPr lang="en-US" dirty="0" smtClean="0"/>
              <a:t> property of the corresponding view controller. </a:t>
            </a:r>
          </a:p>
          <a:p>
            <a:r>
              <a:rPr lang="en-US" dirty="0" smtClean="0"/>
              <a:t>The recommended time to create a tab bar item is during the initialization of the view controller itself, but this is typically feasible only for custom view controllers. </a:t>
            </a:r>
          </a:p>
          <a:p>
            <a:r>
              <a:rPr lang="en-US" dirty="0" smtClean="0"/>
              <a:t>You can also create and initialize the view controller object, create the tab bar item, and then make the association.</a:t>
            </a:r>
            <a:endParaRPr lang="ru-RU" dirty="0"/>
          </a:p>
        </p:txBody>
      </p:sp>
      <p:sp>
        <p:nvSpPr>
          <p:cNvPr id="6" name="Content Placeholder 5"/>
          <p:cNvSpPr>
            <a:spLocks noGrp="1"/>
          </p:cNvSpPr>
          <p:nvPr>
            <p:ph sz="half" idx="13"/>
          </p:nvPr>
        </p:nvSpPr>
        <p:spPr/>
        <p:txBody>
          <a:bodyPr/>
          <a:lstStyle/>
          <a:p>
            <a:r>
              <a:rPr lang="en-US" b="1" dirty="0" smtClean="0"/>
              <a:t>Creating a Tab Bar Item Programmatically</a:t>
            </a:r>
          </a:p>
          <a:p>
            <a:endParaRPr lang="ru-RU" dirty="0"/>
          </a:p>
        </p:txBody>
      </p:sp>
      <p:sp>
        <p:nvSpPr>
          <p:cNvPr id="7" name="Rectangle 6"/>
          <p:cNvSpPr/>
          <p:nvPr/>
        </p:nvSpPr>
        <p:spPr>
          <a:xfrm>
            <a:off x="226336" y="4852677"/>
            <a:ext cx="8763754"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err="1" smtClean="0">
                <a:latin typeface="Web" pitchFamily="2" charset="0"/>
              </a:rPr>
              <a:t>UIImage</a:t>
            </a:r>
            <a:r>
              <a:rPr lang="en-US" sz="1600" dirty="0" smtClean="0">
                <a:latin typeface="Web" pitchFamily="2" charset="0"/>
              </a:rPr>
              <a:t>* </a:t>
            </a:r>
            <a:r>
              <a:rPr lang="en-US" sz="1600" dirty="0" err="1" smtClean="0">
                <a:latin typeface="Web" pitchFamily="2" charset="0"/>
              </a:rPr>
              <a:t>anImage</a:t>
            </a:r>
            <a:r>
              <a:rPr lang="en-US" sz="1600" dirty="0" smtClean="0">
                <a:latin typeface="Web" pitchFamily="2" charset="0"/>
              </a:rPr>
              <a:t> = [</a:t>
            </a:r>
            <a:r>
              <a:rPr lang="en-US" sz="1600" dirty="0" err="1" smtClean="0">
                <a:latin typeface="Web" pitchFamily="2" charset="0"/>
              </a:rPr>
              <a:t>UIImage</a:t>
            </a:r>
            <a:r>
              <a:rPr lang="en-US" sz="1600" dirty="0" smtClean="0">
                <a:latin typeface="Web" pitchFamily="2" charset="0"/>
              </a:rPr>
              <a:t> </a:t>
            </a:r>
            <a:r>
              <a:rPr lang="en-US" sz="1600" dirty="0" err="1" smtClean="0">
                <a:latin typeface="Web" pitchFamily="2" charset="0"/>
              </a:rPr>
              <a:t>imageNamed</a:t>
            </a:r>
            <a:r>
              <a:rPr lang="en-US" sz="1600" dirty="0" smtClean="0">
                <a:latin typeface="Web" pitchFamily="2" charset="0"/>
              </a:rPr>
              <a:t>:@"MyViewControllerImage.png"];</a:t>
            </a:r>
          </a:p>
          <a:p>
            <a:r>
              <a:rPr lang="en-US" sz="1600" dirty="0" err="1" smtClean="0">
                <a:latin typeface="Web" pitchFamily="2" charset="0"/>
              </a:rPr>
              <a:t>UITabBarItem</a:t>
            </a:r>
            <a:r>
              <a:rPr lang="en-US" sz="1600" dirty="0" smtClean="0">
                <a:latin typeface="Web" pitchFamily="2" charset="0"/>
              </a:rPr>
              <a:t>* </a:t>
            </a:r>
            <a:r>
              <a:rPr lang="en-US" sz="1600" dirty="0" err="1" smtClean="0">
                <a:latin typeface="Web" pitchFamily="2" charset="0"/>
              </a:rPr>
              <a:t>theItem</a:t>
            </a:r>
            <a:r>
              <a:rPr lang="en-US" sz="1600" dirty="0" smtClean="0">
                <a:latin typeface="Web" pitchFamily="2" charset="0"/>
              </a:rPr>
              <a:t> = [[</a:t>
            </a:r>
            <a:r>
              <a:rPr lang="en-US" sz="1600" dirty="0" err="1" smtClean="0">
                <a:latin typeface="Web" pitchFamily="2" charset="0"/>
              </a:rPr>
              <a:t>UITabBarItem</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initWithTitle</a:t>
            </a:r>
            <a:r>
              <a:rPr lang="en-US" sz="1600" dirty="0" smtClean="0">
                <a:latin typeface="Web" pitchFamily="2" charset="0"/>
              </a:rPr>
              <a:t>:@"Home" </a:t>
            </a:r>
            <a:r>
              <a:rPr lang="en-US" sz="1600" dirty="0" err="1" smtClean="0">
                <a:latin typeface="Web" pitchFamily="2" charset="0"/>
              </a:rPr>
              <a:t>image:anImage</a:t>
            </a:r>
            <a:r>
              <a:rPr lang="en-US" sz="1600" dirty="0" smtClean="0">
                <a:latin typeface="Web" pitchFamily="2" charset="0"/>
              </a:rPr>
              <a:t> tag:0];</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14040" y="1806624"/>
            <a:ext cx="8857944" cy="3798618"/>
          </a:xfrm>
        </p:spPr>
        <p:txBody>
          <a:bodyPr/>
          <a:lstStyle/>
          <a:p>
            <a:r>
              <a:rPr lang="en-US" dirty="0" smtClean="0"/>
              <a:t>The More view controller provides built-in support for the user to modify the items displayed in the tab bar. </a:t>
            </a:r>
          </a:p>
          <a:p>
            <a:r>
              <a:rPr lang="en-US" dirty="0" smtClean="0"/>
              <a:t>When the user taps the Edit button in the upper-left corner of this screen, the More controller automatically displays the configuration screen shown on the right. </a:t>
            </a:r>
          </a:p>
          <a:p>
            <a:r>
              <a:rPr lang="en-US" dirty="0" smtClean="0"/>
              <a:t>From this screen, the user can replace the contents of the tab bar by dragging new items to it.</a:t>
            </a:r>
            <a:endParaRPr lang="ru-RU" dirty="0"/>
          </a:p>
        </p:txBody>
      </p:sp>
      <p:sp>
        <p:nvSpPr>
          <p:cNvPr id="6" name="Content Placeholder 5"/>
          <p:cNvSpPr>
            <a:spLocks noGrp="1"/>
          </p:cNvSpPr>
          <p:nvPr>
            <p:ph sz="half" idx="13"/>
          </p:nvPr>
        </p:nvSpPr>
        <p:spPr/>
        <p:txBody>
          <a:bodyPr/>
          <a:lstStyle/>
          <a:p>
            <a:r>
              <a:rPr lang="en-US" b="1" dirty="0" smtClean="0"/>
              <a:t>Preventing the Customization of Tabs</a:t>
            </a:r>
          </a:p>
          <a:p>
            <a:endParaRPr lang="ru-RU" dirty="0"/>
          </a:p>
        </p:txBody>
      </p:sp>
      <p:pic>
        <p:nvPicPr>
          <p:cNvPr id="175106" name="Picture 2" descr="https://developer.apple.com/library/ios/documentation/WindowsViews/Conceptual/ViewControllerCatalog/Art/ipod_configuration.jpg"/>
          <p:cNvPicPr>
            <a:picLocks noChangeAspect="1" noChangeArrowheads="1"/>
          </p:cNvPicPr>
          <p:nvPr/>
        </p:nvPicPr>
        <p:blipFill>
          <a:blip r:embed="rId2" cstate="print"/>
          <a:srcRect/>
          <a:stretch>
            <a:fillRect/>
          </a:stretch>
        </p:blipFill>
        <p:spPr bwMode="auto">
          <a:xfrm>
            <a:off x="4565316" y="3376948"/>
            <a:ext cx="4479101" cy="2923971"/>
          </a:xfrm>
          <a:prstGeom prst="rect">
            <a:avLst/>
          </a:prstGeom>
          <a:noFill/>
        </p:spPr>
      </p:pic>
      <p:sp>
        <p:nvSpPr>
          <p:cNvPr id="175107" name="Rectangle 3"/>
          <p:cNvSpPr>
            <a:spLocks noChangeArrowheads="1"/>
          </p:cNvSpPr>
          <p:nvPr/>
        </p:nvSpPr>
        <p:spPr bwMode="auto">
          <a:xfrm>
            <a:off x="117696" y="3183220"/>
            <a:ext cx="4390930" cy="31947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en-US" sz="1600" dirty="0" smtClean="0">
                <a:latin typeface="+mn-lt"/>
              </a:rPr>
              <a:t>T</a:t>
            </a:r>
            <a:r>
              <a:rPr lang="ru-RU" sz="1600" dirty="0" err="1" smtClean="0">
                <a:latin typeface="+mn-lt"/>
              </a:rPr>
              <a:t>here</a:t>
            </a:r>
            <a:r>
              <a:rPr lang="ru-RU" sz="1600" dirty="0" smtClean="0">
                <a:latin typeface="+mn-lt"/>
              </a:rPr>
              <a:t> </a:t>
            </a:r>
            <a:r>
              <a:rPr lang="ru-RU" sz="1600" dirty="0" err="1" smtClean="0">
                <a:latin typeface="+mn-lt"/>
              </a:rPr>
              <a:t>may</a:t>
            </a:r>
            <a:r>
              <a:rPr lang="ru-RU" sz="1600" dirty="0" smtClean="0">
                <a:latin typeface="+mn-lt"/>
              </a:rPr>
              <a:t> </a:t>
            </a:r>
            <a:r>
              <a:rPr lang="ru-RU" sz="1600" dirty="0" err="1" smtClean="0">
                <a:latin typeface="+mn-lt"/>
              </a:rPr>
              <a:t>be</a:t>
            </a:r>
            <a:r>
              <a:rPr lang="ru-RU" sz="1600" dirty="0" smtClean="0">
                <a:latin typeface="+mn-lt"/>
              </a:rPr>
              <a:t> </a:t>
            </a:r>
            <a:r>
              <a:rPr lang="ru-RU" sz="1600" dirty="0" err="1" smtClean="0">
                <a:latin typeface="+mn-lt"/>
              </a:rPr>
              <a:t>situations</a:t>
            </a:r>
            <a:r>
              <a:rPr lang="ru-RU" sz="1600" dirty="0" smtClean="0">
                <a:latin typeface="+mn-lt"/>
              </a:rPr>
              <a:t> </a:t>
            </a:r>
            <a:r>
              <a:rPr lang="ru-RU" sz="1600" dirty="0" err="1" smtClean="0">
                <a:latin typeface="+mn-lt"/>
              </a:rPr>
              <a:t>where</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might</a:t>
            </a:r>
            <a:r>
              <a:rPr lang="ru-RU" sz="1600" dirty="0" smtClean="0">
                <a:latin typeface="+mn-lt"/>
              </a:rPr>
              <a:t> </a:t>
            </a:r>
            <a:r>
              <a:rPr lang="ru-RU" sz="1600" dirty="0" err="1" smtClean="0">
                <a:latin typeface="+mn-lt"/>
              </a:rPr>
              <a:t>not</a:t>
            </a:r>
            <a:r>
              <a:rPr lang="ru-RU" sz="1600" dirty="0" smtClean="0">
                <a:latin typeface="+mn-lt"/>
              </a:rPr>
              <a:t> </a:t>
            </a:r>
            <a:r>
              <a:rPr lang="ru-RU" sz="1600" dirty="0" err="1" smtClean="0">
                <a:latin typeface="+mn-lt"/>
              </a:rPr>
              <a:t>want</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user</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remove</a:t>
            </a:r>
            <a:r>
              <a:rPr lang="ru-RU" sz="1600" dirty="0" smtClean="0">
                <a:latin typeface="+mn-lt"/>
              </a:rPr>
              <a:t> </a:t>
            </a:r>
            <a:r>
              <a:rPr lang="ru-RU" sz="1600" dirty="0" err="1" smtClean="0">
                <a:latin typeface="+mn-lt"/>
              </a:rPr>
              <a:t>specific</a:t>
            </a:r>
            <a:r>
              <a:rPr lang="ru-RU" sz="1600" dirty="0" smtClean="0">
                <a:latin typeface="+mn-lt"/>
              </a:rPr>
              <a:t> </a:t>
            </a:r>
            <a:r>
              <a:rPr lang="ru-RU" sz="1600" dirty="0" err="1" smtClean="0">
                <a:latin typeface="+mn-lt"/>
              </a:rPr>
              <a:t>tabs</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tab</a:t>
            </a:r>
            <a:r>
              <a:rPr lang="ru-RU" sz="1600" dirty="0" smtClean="0">
                <a:latin typeface="+mn-lt"/>
              </a:rPr>
              <a:t> </a:t>
            </a:r>
            <a:r>
              <a:rPr lang="ru-RU" sz="1600" dirty="0" err="1" smtClean="0">
                <a:latin typeface="+mn-lt"/>
              </a:rPr>
              <a:t>bar</a:t>
            </a:r>
            <a:r>
              <a:rPr lang="ru-RU" sz="1600" dirty="0" smtClean="0">
                <a:latin typeface="+mn-lt"/>
              </a:rPr>
              <a:t> </a:t>
            </a:r>
            <a:r>
              <a:rPr lang="ru-RU" sz="1600" dirty="0" err="1" smtClean="0">
                <a:latin typeface="+mn-lt"/>
              </a:rPr>
              <a:t>or</a:t>
            </a:r>
            <a:r>
              <a:rPr lang="ru-RU" sz="1600" dirty="0" smtClean="0">
                <a:latin typeface="+mn-lt"/>
              </a:rPr>
              <a:t> </a:t>
            </a:r>
            <a:r>
              <a:rPr lang="ru-RU" sz="1600" dirty="0" err="1" smtClean="0">
                <a:latin typeface="+mn-lt"/>
              </a:rPr>
              <a:t>place</a:t>
            </a:r>
            <a:r>
              <a:rPr lang="ru-RU" sz="1600" dirty="0" smtClean="0">
                <a:latin typeface="+mn-lt"/>
              </a:rPr>
              <a:t> </a:t>
            </a:r>
            <a:r>
              <a:rPr lang="ru-RU" sz="1600" dirty="0" err="1" smtClean="0">
                <a:latin typeface="+mn-lt"/>
              </a:rPr>
              <a:t>specific</a:t>
            </a:r>
            <a:r>
              <a:rPr lang="ru-RU" sz="1600" dirty="0" smtClean="0">
                <a:latin typeface="+mn-lt"/>
              </a:rPr>
              <a:t> </a:t>
            </a:r>
            <a:r>
              <a:rPr lang="ru-RU" sz="1600" dirty="0" err="1" smtClean="0">
                <a:latin typeface="+mn-lt"/>
              </a:rPr>
              <a:t>tabs</a:t>
            </a:r>
            <a:r>
              <a:rPr lang="ru-RU" sz="1600" dirty="0" smtClean="0">
                <a:latin typeface="+mn-lt"/>
              </a:rPr>
              <a:t> </a:t>
            </a:r>
            <a:r>
              <a:rPr lang="ru-RU" sz="1600" dirty="0" err="1" smtClean="0">
                <a:latin typeface="+mn-lt"/>
              </a:rPr>
              <a:t>on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tab</a:t>
            </a:r>
            <a:r>
              <a:rPr lang="ru-RU" sz="1600" dirty="0" smtClean="0">
                <a:latin typeface="+mn-lt"/>
              </a:rPr>
              <a:t> </a:t>
            </a:r>
            <a:r>
              <a:rPr lang="ru-RU" sz="1600" dirty="0" err="1" smtClean="0">
                <a:latin typeface="+mn-lt"/>
              </a:rPr>
              <a:t>bar</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In</a:t>
            </a:r>
            <a:r>
              <a:rPr lang="ru-RU" sz="1600" dirty="0" smtClean="0">
                <a:latin typeface="+mn-lt"/>
              </a:rPr>
              <a:t> </a:t>
            </a:r>
            <a:r>
              <a:rPr lang="ru-RU" sz="1600" dirty="0" err="1" smtClean="0">
                <a:latin typeface="+mn-lt"/>
              </a:rPr>
              <a:t>these</a:t>
            </a:r>
            <a:r>
              <a:rPr lang="ru-RU" sz="1600" dirty="0" smtClean="0">
                <a:latin typeface="+mn-lt"/>
              </a:rPr>
              <a:t> </a:t>
            </a:r>
            <a:r>
              <a:rPr lang="ru-RU" sz="1600" dirty="0" err="1" smtClean="0">
                <a:latin typeface="+mn-lt"/>
              </a:rPr>
              <a:t>situations</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assign</a:t>
            </a:r>
            <a:r>
              <a:rPr lang="ru-RU" sz="1600" dirty="0" smtClean="0">
                <a:latin typeface="+mn-lt"/>
              </a:rPr>
              <a:t> </a:t>
            </a:r>
            <a:r>
              <a:rPr lang="ru-RU" sz="1600" dirty="0" err="1" smtClean="0">
                <a:latin typeface="+mn-lt"/>
              </a:rPr>
              <a:t>an</a:t>
            </a:r>
            <a:r>
              <a:rPr lang="ru-RU" sz="1600" dirty="0" smtClean="0">
                <a:latin typeface="+mn-lt"/>
              </a:rPr>
              <a:t> </a:t>
            </a:r>
            <a:r>
              <a:rPr lang="ru-RU" sz="1600" dirty="0" err="1" smtClean="0">
                <a:latin typeface="+mn-lt"/>
              </a:rPr>
              <a:t>array</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objects</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customizableViewControllers</a:t>
            </a:r>
            <a:r>
              <a:rPr lang="ru-RU" sz="1600" dirty="0" smtClean="0">
                <a:latin typeface="+mn-lt"/>
              </a:rPr>
              <a:t> </a:t>
            </a:r>
            <a:r>
              <a:rPr lang="ru-RU" sz="1600" dirty="0" err="1" smtClean="0">
                <a:latin typeface="+mn-lt"/>
              </a:rPr>
              <a:t>property</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This</a:t>
            </a:r>
            <a:r>
              <a:rPr lang="ru-RU" sz="1600" dirty="0" smtClean="0">
                <a:latin typeface="+mn-lt"/>
              </a:rPr>
              <a:t> </a:t>
            </a:r>
            <a:r>
              <a:rPr lang="ru-RU" sz="1600" dirty="0" err="1" smtClean="0">
                <a:latin typeface="+mn-lt"/>
              </a:rPr>
              <a:t>array</a:t>
            </a:r>
            <a:r>
              <a:rPr lang="ru-RU" sz="1600" dirty="0" smtClean="0">
                <a:latin typeface="+mn-lt"/>
              </a:rPr>
              <a:t> </a:t>
            </a:r>
            <a:r>
              <a:rPr lang="ru-RU" sz="1600" dirty="0" err="1" smtClean="0">
                <a:latin typeface="+mn-lt"/>
              </a:rPr>
              <a:t>should</a:t>
            </a:r>
            <a:r>
              <a:rPr lang="ru-RU" sz="1600" dirty="0" smtClean="0">
                <a:latin typeface="+mn-lt"/>
              </a:rPr>
              <a:t> </a:t>
            </a:r>
            <a:r>
              <a:rPr lang="ru-RU" sz="1600" dirty="0" err="1" smtClean="0">
                <a:latin typeface="+mn-lt"/>
              </a:rPr>
              <a:t>contain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subset</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that</a:t>
            </a:r>
            <a:r>
              <a:rPr lang="ru-RU" sz="1600" dirty="0" smtClean="0">
                <a:latin typeface="+mn-lt"/>
              </a:rPr>
              <a:t> </a:t>
            </a:r>
            <a:r>
              <a:rPr lang="ru-RU" sz="1600" dirty="0" err="1" smtClean="0">
                <a:latin typeface="+mn-lt"/>
              </a:rPr>
              <a:t>it</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all</a:t>
            </a:r>
            <a:r>
              <a:rPr lang="ru-RU" sz="1600" dirty="0" smtClean="0">
                <a:latin typeface="+mn-lt"/>
              </a:rPr>
              <a:t> </a:t>
            </a:r>
            <a:r>
              <a:rPr lang="ru-RU" sz="1600" dirty="0" err="1" smtClean="0">
                <a:latin typeface="+mn-lt"/>
              </a:rPr>
              <a:t>right</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rearrange</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not</a:t>
            </a:r>
            <a:r>
              <a:rPr lang="ru-RU" sz="1600" dirty="0" smtClean="0">
                <a:latin typeface="+mn-lt"/>
              </a:rPr>
              <a:t> </a:t>
            </a:r>
            <a:r>
              <a:rPr lang="ru-RU" sz="1600" dirty="0" err="1" smtClean="0">
                <a:latin typeface="+mn-lt"/>
              </a:rPr>
              <a:t>in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array</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not</a:t>
            </a:r>
            <a:r>
              <a:rPr lang="ru-RU" sz="1600" dirty="0" smtClean="0">
                <a:latin typeface="+mn-lt"/>
              </a:rPr>
              <a:t> </a:t>
            </a:r>
            <a:r>
              <a:rPr lang="ru-RU" sz="1600" dirty="0" err="1" smtClean="0">
                <a:latin typeface="+mn-lt"/>
              </a:rPr>
              <a:t>displayed</a:t>
            </a:r>
            <a:r>
              <a:rPr lang="ru-RU" sz="1600" dirty="0" smtClean="0">
                <a:latin typeface="+mn-lt"/>
              </a:rPr>
              <a:t> </a:t>
            </a:r>
            <a:r>
              <a:rPr lang="ru-RU" sz="1600" dirty="0" err="1" smtClean="0">
                <a:latin typeface="+mn-lt"/>
              </a:rPr>
              <a:t>on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configuration</a:t>
            </a:r>
            <a:r>
              <a:rPr lang="ru-RU" sz="1600" dirty="0" smtClean="0">
                <a:latin typeface="+mn-lt"/>
              </a:rPr>
              <a:t> </a:t>
            </a:r>
            <a:r>
              <a:rPr lang="ru-RU" sz="1600" dirty="0" err="1" smtClean="0">
                <a:latin typeface="+mn-lt"/>
              </a:rPr>
              <a:t>screen</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cannot</a:t>
            </a:r>
            <a:r>
              <a:rPr lang="ru-RU" sz="1600" dirty="0" smtClean="0">
                <a:latin typeface="+mn-lt"/>
              </a:rPr>
              <a:t> </a:t>
            </a:r>
            <a:r>
              <a:rPr lang="ru-RU" sz="1600" dirty="0" err="1" smtClean="0">
                <a:latin typeface="+mn-lt"/>
              </a:rPr>
              <a:t>be</a:t>
            </a:r>
            <a:r>
              <a:rPr lang="ru-RU" sz="1600" dirty="0" smtClean="0">
                <a:latin typeface="+mn-lt"/>
              </a:rPr>
              <a:t> </a:t>
            </a:r>
            <a:r>
              <a:rPr lang="ru-RU" sz="1600" dirty="0" err="1" smtClean="0">
                <a:latin typeface="+mn-lt"/>
              </a:rPr>
              <a:t>removed</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tab</a:t>
            </a:r>
            <a:r>
              <a:rPr lang="ru-RU" sz="1600" dirty="0" smtClean="0">
                <a:latin typeface="+mn-lt"/>
              </a:rPr>
              <a:t> </a:t>
            </a:r>
            <a:r>
              <a:rPr lang="ru-RU" sz="1600" dirty="0" err="1" smtClean="0">
                <a:latin typeface="+mn-lt"/>
              </a:rPr>
              <a:t>bar</a:t>
            </a:r>
            <a:r>
              <a:rPr lang="ru-RU" sz="1600" dirty="0" smtClean="0">
                <a:latin typeface="+mn-lt"/>
              </a:rPr>
              <a:t> </a:t>
            </a:r>
            <a:r>
              <a:rPr lang="ru-RU" sz="1600" dirty="0" err="1" smtClean="0">
                <a:latin typeface="+mn-lt"/>
              </a:rPr>
              <a:t>if</a:t>
            </a:r>
            <a:r>
              <a:rPr lang="ru-RU" sz="1600" dirty="0" smtClean="0">
                <a:latin typeface="+mn-lt"/>
              </a:rPr>
              <a:t> </a:t>
            </a:r>
            <a:r>
              <a:rPr lang="ru-RU" sz="1600" dirty="0" err="1" smtClean="0">
                <a:latin typeface="+mn-lt"/>
              </a:rPr>
              <a:t>they</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already</a:t>
            </a:r>
            <a:r>
              <a:rPr lang="ru-RU" sz="1600" dirty="0" smtClean="0">
                <a:latin typeface="+mn-lt"/>
              </a:rPr>
              <a:t> </a:t>
            </a:r>
            <a:r>
              <a:rPr lang="ru-RU" sz="1600" dirty="0" err="1" smtClean="0">
                <a:latin typeface="+mn-lt"/>
              </a:rPr>
              <a:t>there</a:t>
            </a:r>
            <a:r>
              <a:rPr lang="ru-RU" sz="1600" dirty="0" smtClean="0">
                <a:latin typeface="+mn-lt"/>
              </a:rPr>
              <a:t>.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87793" y="1837032"/>
            <a:ext cx="8457799" cy="3798618"/>
          </a:xfrm>
        </p:spPr>
        <p:txBody>
          <a:bodyPr/>
          <a:lstStyle/>
          <a:p>
            <a:r>
              <a:rPr lang="en-US" dirty="0" smtClean="0"/>
              <a:t>View controllers are a vital link between an app’s data and its visual appearance. </a:t>
            </a:r>
          </a:p>
          <a:p>
            <a:r>
              <a:rPr lang="en-US" dirty="0" smtClean="0"/>
              <a:t>Whenever an </a:t>
            </a:r>
            <a:r>
              <a:rPr lang="en-US" dirty="0" err="1" smtClean="0"/>
              <a:t>iOS</a:t>
            </a:r>
            <a:r>
              <a:rPr lang="en-US" dirty="0" smtClean="0"/>
              <a:t> app displays a user interface, the displayed content is managed by a view controller or a group of view controllers coordinating with each other. </a:t>
            </a:r>
          </a:p>
          <a:p>
            <a:endParaRPr lang="ru-RU" dirty="0"/>
          </a:p>
        </p:txBody>
      </p:sp>
      <p:sp>
        <p:nvSpPr>
          <p:cNvPr id="6" name="Content Placeholder 5"/>
          <p:cNvSpPr>
            <a:spLocks noGrp="1"/>
          </p:cNvSpPr>
          <p:nvPr>
            <p:ph sz="half" idx="13"/>
          </p:nvPr>
        </p:nvSpPr>
        <p:spPr/>
        <p:txBody>
          <a:bodyPr/>
          <a:lstStyle/>
          <a:p>
            <a:r>
              <a:rPr lang="en-US" b="1" dirty="0" smtClean="0"/>
              <a:t>About View Controllers</a:t>
            </a:r>
          </a:p>
          <a:p>
            <a:endParaRPr lang="ru-RU" dirty="0"/>
          </a:p>
        </p:txBody>
      </p:sp>
      <p:pic>
        <p:nvPicPr>
          <p:cNvPr id="1026" name="Picture 2" descr="../Art/navigation_interface_2x.png"/>
          <p:cNvPicPr>
            <a:picLocks noChangeAspect="1" noChangeArrowheads="1"/>
          </p:cNvPicPr>
          <p:nvPr/>
        </p:nvPicPr>
        <p:blipFill>
          <a:blip r:embed="rId2" cstate="print"/>
          <a:srcRect/>
          <a:stretch>
            <a:fillRect/>
          </a:stretch>
        </p:blipFill>
        <p:spPr bwMode="auto">
          <a:xfrm>
            <a:off x="4761780" y="2888246"/>
            <a:ext cx="4208353" cy="2931767"/>
          </a:xfrm>
          <a:prstGeom prst="rect">
            <a:avLst/>
          </a:prstGeom>
          <a:noFill/>
        </p:spPr>
      </p:pic>
      <p:sp>
        <p:nvSpPr>
          <p:cNvPr id="8" name="Rectangle 7"/>
          <p:cNvSpPr/>
          <p:nvPr/>
        </p:nvSpPr>
        <p:spPr>
          <a:xfrm>
            <a:off x="474450" y="2776600"/>
            <a:ext cx="4123426" cy="2653034"/>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View controllers are traditional controller objects in the Model-View-Controller (MVC) design pattern, but they also do much more. </a:t>
            </a:r>
          </a:p>
          <a:p>
            <a:pPr marL="342900" indent="-342900">
              <a:spcBef>
                <a:spcPct val="20000"/>
              </a:spcBef>
              <a:buClr>
                <a:srgbClr val="F26522"/>
              </a:buClr>
              <a:buFont typeface="Arial" pitchFamily="34" charset="0"/>
              <a:buChar char="•"/>
            </a:pPr>
            <a:r>
              <a:rPr lang="en-US" sz="1600" dirty="0" smtClean="0">
                <a:latin typeface="+mn-lt"/>
              </a:rPr>
              <a:t>View controllers provide many behaviors common to all </a:t>
            </a:r>
            <a:r>
              <a:rPr lang="en-US" sz="1600" dirty="0" err="1" smtClean="0">
                <a:latin typeface="+mn-lt"/>
              </a:rPr>
              <a:t>iOS</a:t>
            </a:r>
            <a:r>
              <a:rPr lang="en-US" sz="1600" dirty="0" smtClean="0">
                <a:latin typeface="+mn-lt"/>
              </a:rPr>
              <a:t> apps.</a:t>
            </a:r>
          </a:p>
          <a:p>
            <a:pPr marL="342900" indent="-342900">
              <a:spcBef>
                <a:spcPct val="20000"/>
              </a:spcBef>
              <a:buClr>
                <a:srgbClr val="F26522"/>
              </a:buClr>
              <a:buFont typeface="Arial" pitchFamily="34" charset="0"/>
              <a:buChar char="•"/>
            </a:pPr>
            <a:r>
              <a:rPr lang="en-US" sz="1600" dirty="0" smtClean="0"/>
              <a:t>For some behaviors, the base class provides part of the solution and your view controller subclass implements custom code to provide the rest.</a:t>
            </a:r>
            <a:endParaRPr lang="ru-RU" sz="1600" dirty="0" smtClean="0">
              <a:latin typeface="+mn-lt"/>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6" y="1987696"/>
            <a:ext cx="5173185" cy="954680"/>
          </a:xfrm>
        </p:spPr>
        <p:txBody>
          <a:bodyPr/>
          <a:lstStyle/>
          <a:p>
            <a:r>
              <a:rPr lang="en-US" dirty="0" smtClean="0"/>
              <a:t>To call attention to a specific tab, perhaps because there is new content on that tab for the user to look at, you can use a badge.</a:t>
            </a:r>
          </a:p>
          <a:p>
            <a:endParaRPr lang="ru-RU" dirty="0"/>
          </a:p>
        </p:txBody>
      </p:sp>
      <p:sp>
        <p:nvSpPr>
          <p:cNvPr id="6" name="Content Placeholder 5"/>
          <p:cNvSpPr>
            <a:spLocks noGrp="1"/>
          </p:cNvSpPr>
          <p:nvPr>
            <p:ph sz="half" idx="13"/>
          </p:nvPr>
        </p:nvSpPr>
        <p:spPr/>
        <p:txBody>
          <a:bodyPr/>
          <a:lstStyle/>
          <a:p>
            <a:r>
              <a:rPr lang="en-US" b="1" dirty="0" smtClean="0"/>
              <a:t>Changing a Tab’s Badge</a:t>
            </a:r>
          </a:p>
          <a:p>
            <a:endParaRPr lang="ru-RU" dirty="0"/>
          </a:p>
        </p:txBody>
      </p:sp>
      <p:pic>
        <p:nvPicPr>
          <p:cNvPr id="180226" name="Picture 2" descr="https://developer.apple.com/library/ios/documentation/WindowsViews/Conceptual/ViewControllerCatalog/Art/vc-uitabbar-badge.jpg"/>
          <p:cNvPicPr>
            <a:picLocks noChangeAspect="1" noChangeArrowheads="1"/>
          </p:cNvPicPr>
          <p:nvPr/>
        </p:nvPicPr>
        <p:blipFill>
          <a:blip r:embed="rId2" cstate="print"/>
          <a:srcRect/>
          <a:stretch>
            <a:fillRect/>
          </a:stretch>
        </p:blipFill>
        <p:spPr bwMode="auto">
          <a:xfrm>
            <a:off x="5297943" y="2044211"/>
            <a:ext cx="3724275" cy="790576"/>
          </a:xfrm>
          <a:prstGeom prst="rect">
            <a:avLst/>
          </a:prstGeom>
          <a:noFill/>
        </p:spPr>
      </p:pic>
      <p:sp>
        <p:nvSpPr>
          <p:cNvPr id="8" name="Rectangle 7"/>
          <p:cNvSpPr/>
          <p:nvPr/>
        </p:nvSpPr>
        <p:spPr>
          <a:xfrm>
            <a:off x="131277" y="2815349"/>
            <a:ext cx="8831655" cy="1372683"/>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 badge is a small red marker displayed in the corner of the tab. Inside the badge is some custom text that you provide. Typically, badges contain numerical values reflecting the number of new items available on the tab, but you can also specify very short character strings too. </a:t>
            </a:r>
          </a:p>
          <a:p>
            <a:pPr marL="342900" indent="-342900">
              <a:spcBef>
                <a:spcPct val="20000"/>
              </a:spcBef>
              <a:buClr>
                <a:srgbClr val="F26522"/>
              </a:buClr>
              <a:buFont typeface="Arial" pitchFamily="34" charset="0"/>
              <a:buChar char="•"/>
            </a:pPr>
            <a:r>
              <a:rPr lang="en-US" sz="1600" dirty="0" smtClean="0">
                <a:latin typeface="+mn-lt"/>
              </a:rPr>
              <a:t>To assign a badge to a tab, assign a non-nil value to the </a:t>
            </a:r>
            <a:r>
              <a:rPr lang="en-US" sz="1600" b="1" dirty="0" err="1" smtClean="0">
                <a:latin typeface="+mn-lt"/>
              </a:rPr>
              <a:t>badgeValue</a:t>
            </a:r>
            <a:r>
              <a:rPr lang="en-US" sz="1600" dirty="0" smtClean="0">
                <a:latin typeface="+mn-lt"/>
              </a:rPr>
              <a:t> property of the corresponding tab bar item. </a:t>
            </a:r>
          </a:p>
        </p:txBody>
      </p:sp>
      <p:sp>
        <p:nvSpPr>
          <p:cNvPr id="9" name="Rectangle 8"/>
          <p:cNvSpPr/>
          <p:nvPr/>
        </p:nvSpPr>
        <p:spPr>
          <a:xfrm>
            <a:off x="181068" y="4345683"/>
            <a:ext cx="8763754" cy="1077218"/>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if (</a:t>
            </a:r>
            <a:r>
              <a:rPr lang="en-US" sz="1600" dirty="0" err="1" smtClean="0">
                <a:latin typeface="Web" pitchFamily="2" charset="0"/>
              </a:rPr>
              <a:t>numberOfNewItems</a:t>
            </a:r>
            <a:r>
              <a:rPr lang="en-US" sz="1600" dirty="0" smtClean="0">
                <a:latin typeface="Web" pitchFamily="2" charset="0"/>
              </a:rPr>
              <a:t> == 0) </a:t>
            </a:r>
          </a:p>
          <a:p>
            <a:r>
              <a:rPr lang="en-US" sz="1600" dirty="0" smtClean="0">
                <a:latin typeface="Web" pitchFamily="2" charset="0"/>
              </a:rPr>
              <a:t>    </a:t>
            </a:r>
            <a:r>
              <a:rPr lang="en-US" sz="1600" dirty="0" err="1" smtClean="0">
                <a:latin typeface="Web" pitchFamily="2" charset="0"/>
              </a:rPr>
              <a:t>self.tabBarItem.badgeValue</a:t>
            </a:r>
            <a:r>
              <a:rPr lang="en-US" sz="1600" dirty="0" smtClean="0">
                <a:latin typeface="Web" pitchFamily="2" charset="0"/>
              </a:rPr>
              <a:t> = nil;</a:t>
            </a:r>
          </a:p>
          <a:p>
            <a:r>
              <a:rPr lang="en-US" sz="1600" dirty="0" smtClean="0">
                <a:latin typeface="Web" pitchFamily="2" charset="0"/>
              </a:rPr>
              <a:t>else </a:t>
            </a:r>
          </a:p>
          <a:p>
            <a:r>
              <a:rPr lang="en-US" sz="1600" dirty="0" smtClean="0">
                <a:latin typeface="Web" pitchFamily="2" charset="0"/>
              </a:rPr>
              <a:t>    </a:t>
            </a:r>
            <a:r>
              <a:rPr lang="en-US" sz="1600" dirty="0" err="1" smtClean="0">
                <a:latin typeface="Web" pitchFamily="2" charset="0"/>
              </a:rPr>
              <a:t>self.tabBarItem.badgeValue</a:t>
            </a:r>
            <a:r>
              <a:rPr lang="en-US" sz="1600" dirty="0" smtClean="0">
                <a:latin typeface="Web" pitchFamily="2" charset="0"/>
              </a:rPr>
              <a:t> = [</a:t>
            </a:r>
            <a:r>
              <a:rPr lang="en-US" sz="1600" dirty="0" err="1" smtClean="0">
                <a:latin typeface="Web" pitchFamily="2" charset="0"/>
              </a:rPr>
              <a:t>NSString</a:t>
            </a:r>
            <a:r>
              <a:rPr lang="en-US" sz="1600" dirty="0" smtClean="0">
                <a:latin typeface="Web" pitchFamily="2" charset="0"/>
              </a:rPr>
              <a:t> </a:t>
            </a:r>
            <a:r>
              <a:rPr lang="en-US" sz="1600" dirty="0" err="1" smtClean="0">
                <a:latin typeface="Web" pitchFamily="2" charset="0"/>
              </a:rPr>
              <a:t>stringWithFormat</a:t>
            </a:r>
            <a:r>
              <a:rPr lang="en-US" sz="1600" dirty="0" smtClean="0">
                <a:latin typeface="Web" pitchFamily="2" charset="0"/>
              </a:rPr>
              <a:t>:@"%d", </a:t>
            </a:r>
            <a:r>
              <a:rPr lang="en-US" sz="1600" dirty="0" err="1" smtClean="0">
                <a:latin typeface="Web" pitchFamily="2" charset="0"/>
              </a:rPr>
              <a:t>numberOfNewItems</a:t>
            </a:r>
            <a:r>
              <a:rPr lang="en-US" sz="1600" dirty="0" smtClean="0">
                <a:latin typeface="Web" pitchFamily="2" charset="0"/>
              </a:rPr>
              <a:t>];</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5" y="1196753"/>
            <a:ext cx="4966995" cy="504056"/>
          </a:xfrm>
        </p:spPr>
        <p:txBody>
          <a:bodyPr/>
          <a:lstStyle/>
          <a:p>
            <a:r>
              <a:rPr lang="en-US" dirty="0" smtClean="0"/>
              <a:t>Page View Controllers in Details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49856" y="2268353"/>
            <a:ext cx="8229600" cy="1271552"/>
          </a:xfrm>
        </p:spPr>
        <p:txBody>
          <a:bodyPr/>
          <a:lstStyle/>
          <a:p>
            <a:r>
              <a:rPr lang="en-US" dirty="0" smtClean="0"/>
              <a:t>A page view controller has a single view in which it hosts your content. </a:t>
            </a:r>
          </a:p>
          <a:p>
            <a:r>
              <a:rPr lang="en-US" dirty="0" smtClean="0"/>
              <a:t>The UI provided by a page view controller is visible when the user is turning the page. </a:t>
            </a:r>
          </a:p>
          <a:p>
            <a:r>
              <a:rPr lang="en-US" dirty="0" smtClean="0"/>
              <a:t>The page view controller applies a page curl to its view </a:t>
            </a:r>
            <a:r>
              <a:rPr lang="en-US" dirty="0" err="1" smtClean="0"/>
              <a:t>controler’s</a:t>
            </a:r>
            <a:r>
              <a:rPr lang="en-US" dirty="0" smtClean="0"/>
              <a:t> view, providing the visual appearance of a page being turned.</a:t>
            </a:r>
          </a:p>
          <a:p>
            <a:endParaRPr lang="ru-RU" dirty="0"/>
          </a:p>
        </p:txBody>
      </p:sp>
      <p:sp>
        <p:nvSpPr>
          <p:cNvPr id="5" name="Content Placeholder 4"/>
          <p:cNvSpPr>
            <a:spLocks noGrp="1"/>
          </p:cNvSpPr>
          <p:nvPr>
            <p:ph sz="half" idx="13"/>
          </p:nvPr>
        </p:nvSpPr>
        <p:spPr/>
        <p:txBody>
          <a:bodyPr/>
          <a:lstStyle/>
          <a:p>
            <a:r>
              <a:rPr lang="en-US" b="1" dirty="0" smtClean="0"/>
              <a:t>Anatomy of a Page View Controller Interface</a:t>
            </a:r>
          </a:p>
          <a:p>
            <a:endParaRPr lang="ru-RU" dirty="0"/>
          </a:p>
        </p:txBody>
      </p:sp>
      <p:pic>
        <p:nvPicPr>
          <p:cNvPr id="181250" name="Picture 2" descr="https://developer.apple.com/library/ios/documentation/WindowsViews/Conceptual/ViewControllerCatalog/Art/page_view.png"/>
          <p:cNvPicPr>
            <a:picLocks noChangeAspect="1" noChangeArrowheads="1"/>
          </p:cNvPicPr>
          <p:nvPr/>
        </p:nvPicPr>
        <p:blipFill>
          <a:blip r:embed="rId2" cstate="print"/>
          <a:srcRect/>
          <a:stretch>
            <a:fillRect/>
          </a:stretch>
        </p:blipFill>
        <p:spPr bwMode="auto">
          <a:xfrm>
            <a:off x="4596867" y="3250193"/>
            <a:ext cx="4547133" cy="2377085"/>
          </a:xfrm>
          <a:prstGeom prst="rect">
            <a:avLst/>
          </a:prstGeom>
          <a:noFill/>
        </p:spPr>
      </p:pic>
      <p:sp>
        <p:nvSpPr>
          <p:cNvPr id="7" name="Rectangle 6"/>
          <p:cNvSpPr/>
          <p:nvPr/>
        </p:nvSpPr>
        <p:spPr>
          <a:xfrm>
            <a:off x="239917" y="3328704"/>
            <a:ext cx="4572000" cy="2653034"/>
          </a:xfrm>
          <a:prstGeom prst="rect">
            <a:avLst/>
          </a:prstGeom>
        </p:spPr>
        <p:txBody>
          <a:bodyPr>
            <a:spAutoFit/>
          </a:bodyPr>
          <a:lstStyle/>
          <a:p>
            <a:pPr marL="342900" indent="-342900">
              <a:spcBef>
                <a:spcPct val="20000"/>
              </a:spcBef>
              <a:buClr>
                <a:srgbClr val="F26522"/>
              </a:buClr>
              <a:buFont typeface="Arial" pitchFamily="34" charset="0"/>
              <a:buChar char="•"/>
            </a:pPr>
            <a:r>
              <a:rPr lang="en-US" sz="1600" dirty="0" smtClean="0">
                <a:latin typeface="+mn-lt"/>
              </a:rPr>
              <a:t>The navigation provided by a page view controller is a linear series of pages. </a:t>
            </a:r>
          </a:p>
          <a:p>
            <a:pPr marL="342900" indent="-342900">
              <a:spcBef>
                <a:spcPct val="20000"/>
              </a:spcBef>
              <a:buClr>
                <a:srgbClr val="F26522"/>
              </a:buClr>
              <a:buFont typeface="Arial" pitchFamily="34" charset="0"/>
              <a:buChar char="•"/>
            </a:pPr>
            <a:r>
              <a:rPr lang="en-US" sz="1600" dirty="0" smtClean="0">
                <a:latin typeface="+mn-lt"/>
              </a:rPr>
              <a:t>It is well suited for presenting content that is accessed in a linear fashion, such as the text of a novel, and for presenting content that has natural page breaks, such as a calendar. </a:t>
            </a:r>
          </a:p>
          <a:p>
            <a:pPr marL="342900" indent="-342900">
              <a:spcBef>
                <a:spcPct val="20000"/>
              </a:spcBef>
              <a:buClr>
                <a:srgbClr val="F26522"/>
              </a:buClr>
              <a:buFont typeface="Arial" pitchFamily="34" charset="0"/>
              <a:buChar char="•"/>
            </a:pPr>
            <a:r>
              <a:rPr lang="en-US" sz="1600" dirty="0" smtClean="0">
                <a:latin typeface="+mn-lt"/>
              </a:rPr>
              <a:t>For content that the user needs to access in a nonlinear fashion, such as a reference book, you are responsible for providing the navigation logic and UI.</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0263" y="2060118"/>
            <a:ext cx="3688416" cy="2041097"/>
          </a:xfrm>
        </p:spPr>
        <p:txBody>
          <a:bodyPr/>
          <a:lstStyle/>
          <a:p>
            <a:r>
              <a:rPr lang="en-US" dirty="0" smtClean="0"/>
              <a:t>A page view interface consists of the following objects:</a:t>
            </a:r>
          </a:p>
          <a:p>
            <a:pPr lvl="1"/>
            <a:r>
              <a:rPr lang="en-US" dirty="0" smtClean="0"/>
              <a:t>An optional delegate</a:t>
            </a:r>
          </a:p>
          <a:p>
            <a:pPr lvl="1"/>
            <a:r>
              <a:rPr lang="en-US" dirty="0" smtClean="0"/>
              <a:t>An optional data source</a:t>
            </a:r>
          </a:p>
          <a:p>
            <a:pPr lvl="1"/>
            <a:r>
              <a:rPr lang="en-US" dirty="0" smtClean="0"/>
              <a:t>An array of the current view controllers</a:t>
            </a:r>
          </a:p>
          <a:p>
            <a:pPr lvl="1"/>
            <a:r>
              <a:rPr lang="en-US" dirty="0" smtClean="0"/>
              <a:t>An array of gesture recognizers</a:t>
            </a:r>
          </a:p>
          <a:p>
            <a:endParaRPr lang="ru-RU" dirty="0"/>
          </a:p>
        </p:txBody>
      </p:sp>
      <p:sp>
        <p:nvSpPr>
          <p:cNvPr id="6" name="Content Placeholder 5"/>
          <p:cNvSpPr>
            <a:spLocks noGrp="1"/>
          </p:cNvSpPr>
          <p:nvPr>
            <p:ph sz="half" idx="13"/>
          </p:nvPr>
        </p:nvSpPr>
        <p:spPr/>
        <p:txBody>
          <a:bodyPr/>
          <a:lstStyle/>
          <a:p>
            <a:r>
              <a:rPr lang="en-US" b="1" dirty="0" smtClean="0"/>
              <a:t>The Objects of a Page View Controller Interface</a:t>
            </a:r>
          </a:p>
          <a:p>
            <a:endParaRPr lang="ru-RU" dirty="0"/>
          </a:p>
        </p:txBody>
      </p:sp>
      <p:pic>
        <p:nvPicPr>
          <p:cNvPr id="183298" name="Picture 2" descr="https://developer.apple.com/library/ios/documentation/WindowsViews/Conceptual/ViewControllerCatalog/Art/page_view_objects.png"/>
          <p:cNvPicPr>
            <a:picLocks noChangeAspect="1" noChangeArrowheads="1"/>
          </p:cNvPicPr>
          <p:nvPr/>
        </p:nvPicPr>
        <p:blipFill>
          <a:blip r:embed="rId2" cstate="print"/>
          <a:srcRect/>
          <a:stretch>
            <a:fillRect/>
          </a:stretch>
        </p:blipFill>
        <p:spPr bwMode="auto">
          <a:xfrm>
            <a:off x="4162425" y="1955169"/>
            <a:ext cx="4981575" cy="2305050"/>
          </a:xfrm>
          <a:prstGeom prst="rect">
            <a:avLst/>
          </a:prstGeom>
          <a:noFill/>
        </p:spPr>
      </p:pic>
      <p:sp>
        <p:nvSpPr>
          <p:cNvPr id="8" name="Rectangle 7"/>
          <p:cNvSpPr/>
          <p:nvPr/>
        </p:nvSpPr>
        <p:spPr>
          <a:xfrm>
            <a:off x="113169" y="4232309"/>
            <a:ext cx="8885976" cy="2031325"/>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data source provides view controllers on demand.</a:t>
            </a:r>
          </a:p>
          <a:p>
            <a:pPr marL="342900" indent="-342900">
              <a:spcBef>
                <a:spcPct val="20000"/>
              </a:spcBef>
              <a:buClr>
                <a:srgbClr val="F26522"/>
              </a:buClr>
              <a:buFont typeface="Arial" pitchFamily="34" charset="0"/>
              <a:buChar char="•"/>
            </a:pPr>
            <a:r>
              <a:rPr lang="en-US" sz="1600" dirty="0" smtClean="0">
                <a:latin typeface="+mn-lt"/>
              </a:rPr>
              <a:t>The delegate provides methods that are called in response to gesture-based navigation and orientation changes.</a:t>
            </a:r>
          </a:p>
          <a:p>
            <a:pPr marL="342900" indent="-342900">
              <a:spcBef>
                <a:spcPct val="20000"/>
              </a:spcBef>
              <a:buClr>
                <a:srgbClr val="F26522"/>
              </a:buClr>
              <a:buFont typeface="Arial" pitchFamily="34" charset="0"/>
              <a:buChar char="•"/>
            </a:pPr>
            <a:r>
              <a:rPr lang="en-US" sz="1600" dirty="0" smtClean="0">
                <a:latin typeface="+mn-lt"/>
              </a:rPr>
              <a:t>The array of view controllers contains the content view controllers that are currently being displayed. The number of items in this array varies depending on the options passed to the page view controller.</a:t>
            </a:r>
          </a:p>
          <a:p>
            <a:pPr marL="342900" indent="-342900">
              <a:spcBef>
                <a:spcPct val="20000"/>
              </a:spcBef>
              <a:buClr>
                <a:srgbClr val="F26522"/>
              </a:buClr>
              <a:buFont typeface="Arial" pitchFamily="34" charset="0"/>
              <a:buChar char="•"/>
            </a:pPr>
            <a:r>
              <a:rPr lang="en-US" sz="1600" dirty="0" smtClean="0">
                <a:latin typeface="+mn-lt"/>
              </a:rPr>
              <a:t>The array of gesture recognizers is populated only if a data source is set. These gesture recognizers let the user turn pages by tapping, flicking, or dragging.</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8230" y="2268353"/>
            <a:ext cx="8763754" cy="3798618"/>
          </a:xfrm>
        </p:spPr>
        <p:txBody>
          <a:bodyPr/>
          <a:lstStyle/>
          <a:p>
            <a:r>
              <a:rPr lang="en-US" dirty="0" smtClean="0"/>
              <a:t>The Page-Based Application </a:t>
            </a:r>
            <a:r>
              <a:rPr lang="en-US" dirty="0" err="1" smtClean="0"/>
              <a:t>Xcode</a:t>
            </a:r>
            <a:r>
              <a:rPr lang="en-US" dirty="0" smtClean="0"/>
              <a:t> template creates a new project with a page view controller as the initial scene.</a:t>
            </a:r>
          </a:p>
          <a:p>
            <a:r>
              <a:rPr lang="en-US" dirty="0" smtClean="0"/>
              <a:t>To add a page view controller to an existing storyboard, do the following:</a:t>
            </a:r>
          </a:p>
          <a:p>
            <a:pPr lvl="1"/>
            <a:r>
              <a:rPr lang="en-US" dirty="0" smtClean="0"/>
              <a:t>Drag a page view controller out of the library. Add a page view controller scene to your storyboard.</a:t>
            </a:r>
          </a:p>
          <a:p>
            <a:pPr lvl="1"/>
            <a:r>
              <a:rPr lang="en-US" dirty="0" smtClean="0"/>
              <a:t>In the Attributes inspector, set up the appropriate options.</a:t>
            </a:r>
          </a:p>
          <a:p>
            <a:pPr lvl="1"/>
            <a:r>
              <a:rPr lang="en-US" dirty="0" smtClean="0"/>
              <a:t>Optionally, set a delegate, a data source, or both by connecting the corresponding outlets.</a:t>
            </a:r>
          </a:p>
          <a:p>
            <a:pPr lvl="1"/>
            <a:r>
              <a:rPr lang="en-US" dirty="0" smtClean="0"/>
              <a:t>Display it as the first view controller by selecting the option Is Initial View Controller in the Attributes inspector (or present the view controller in your user interface in another way.)</a:t>
            </a:r>
          </a:p>
          <a:p>
            <a:endParaRPr lang="ru-RU" dirty="0"/>
          </a:p>
        </p:txBody>
      </p:sp>
      <p:sp>
        <p:nvSpPr>
          <p:cNvPr id="6" name="Content Placeholder 5"/>
          <p:cNvSpPr>
            <a:spLocks noGrp="1"/>
          </p:cNvSpPr>
          <p:nvPr>
            <p:ph sz="half" idx="13"/>
          </p:nvPr>
        </p:nvSpPr>
        <p:spPr>
          <a:xfrm>
            <a:off x="0" y="746245"/>
            <a:ext cx="9144000" cy="828554"/>
          </a:xfrm>
        </p:spPr>
        <p:txBody>
          <a:bodyPr/>
          <a:lstStyle/>
          <a:p>
            <a:r>
              <a:rPr lang="en-US" b="1" dirty="0" smtClean="0"/>
              <a:t>Creating a Page View Controller Interface Using a Storyboard</a:t>
            </a:r>
          </a:p>
          <a:p>
            <a:endParaRPr lang="ru-RU"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7414" y="1924321"/>
            <a:ext cx="8767410" cy="1805707"/>
          </a:xfrm>
        </p:spPr>
        <p:txBody>
          <a:bodyPr/>
          <a:lstStyle/>
          <a:p>
            <a:r>
              <a:rPr lang="en-US" dirty="0" smtClean="0"/>
              <a:t>To create a page view controller programmatically:</a:t>
            </a:r>
          </a:p>
          <a:p>
            <a:pPr lvl="1"/>
            <a:r>
              <a:rPr lang="en-US" dirty="0" smtClean="0"/>
              <a:t>Allocate and initialize a page view controller using the </a:t>
            </a:r>
            <a:r>
              <a:rPr lang="en-US" b="1" dirty="0" err="1" smtClean="0"/>
              <a:t>initWithTransitionStyle:navigationOrientation:options</a:t>
            </a:r>
            <a:r>
              <a:rPr lang="en-US" b="1" dirty="0" smtClean="0"/>
              <a:t>:</a:t>
            </a:r>
            <a:r>
              <a:rPr lang="en-US" dirty="0" smtClean="0"/>
              <a:t> method. </a:t>
            </a:r>
          </a:p>
          <a:p>
            <a:pPr lvl="1"/>
            <a:r>
              <a:rPr lang="en-US" dirty="0" smtClean="0"/>
              <a:t>Optionally, set a delegate, a data source, or both.</a:t>
            </a:r>
          </a:p>
          <a:p>
            <a:pPr lvl="1"/>
            <a:r>
              <a:rPr lang="en-US" dirty="0" smtClean="0"/>
              <a:t>Set the initial content view controllers.</a:t>
            </a:r>
          </a:p>
          <a:p>
            <a:pPr lvl="1"/>
            <a:r>
              <a:rPr lang="en-US" dirty="0" smtClean="0"/>
              <a:t>Present the page view controller’s view on the screen.</a:t>
            </a:r>
            <a:endParaRPr lang="en-US" dirty="0"/>
          </a:p>
        </p:txBody>
      </p:sp>
      <p:sp>
        <p:nvSpPr>
          <p:cNvPr id="6" name="Content Placeholder 5"/>
          <p:cNvSpPr>
            <a:spLocks noGrp="1"/>
          </p:cNvSpPr>
          <p:nvPr>
            <p:ph sz="half" idx="13"/>
          </p:nvPr>
        </p:nvSpPr>
        <p:spPr>
          <a:xfrm>
            <a:off x="0" y="746245"/>
            <a:ext cx="9144000" cy="828554"/>
          </a:xfrm>
        </p:spPr>
        <p:txBody>
          <a:bodyPr/>
          <a:lstStyle/>
          <a:p>
            <a:r>
              <a:rPr lang="en-US" b="1" dirty="0" smtClean="0"/>
              <a:t>Creating a Page View Controller Interface Programmatically</a:t>
            </a:r>
          </a:p>
          <a:p>
            <a:endParaRPr lang="ru-RU" dirty="0"/>
          </a:p>
        </p:txBody>
      </p:sp>
      <p:sp>
        <p:nvSpPr>
          <p:cNvPr id="7" name="Rectangle 6"/>
          <p:cNvSpPr/>
          <p:nvPr/>
        </p:nvSpPr>
        <p:spPr>
          <a:xfrm>
            <a:off x="334976" y="4427148"/>
            <a:ext cx="8501207" cy="132343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err="1" smtClean="0">
                <a:latin typeface="Web" pitchFamily="2" charset="0"/>
              </a:rPr>
              <a:t>NSDictionary</a:t>
            </a:r>
            <a:r>
              <a:rPr lang="en-US" sz="1600" dirty="0" smtClean="0">
                <a:latin typeface="Web" pitchFamily="2" charset="0"/>
              </a:rPr>
              <a:t> * options = [</a:t>
            </a:r>
            <a:r>
              <a:rPr lang="en-US" sz="1600" dirty="0" err="1" smtClean="0">
                <a:latin typeface="Web" pitchFamily="2" charset="0"/>
              </a:rPr>
              <a:t>NSDictionary</a:t>
            </a:r>
            <a:r>
              <a:rPr lang="en-US" sz="1600" dirty="0" smtClean="0">
                <a:latin typeface="Web" pitchFamily="2" charset="0"/>
              </a:rPr>
              <a:t> </a:t>
            </a:r>
            <a:r>
              <a:rPr lang="en-US" sz="1600" dirty="0" err="1" smtClean="0">
                <a:latin typeface="Web" pitchFamily="2" charset="0"/>
              </a:rPr>
              <a:t>dictionaryWithObject</a:t>
            </a:r>
            <a:r>
              <a:rPr lang="en-US" sz="1600" dirty="0" smtClean="0">
                <a:latin typeface="Web" pitchFamily="2" charset="0"/>
              </a:rPr>
              <a:t>: [</a:t>
            </a:r>
            <a:r>
              <a:rPr lang="en-US" sz="1600" dirty="0" err="1" smtClean="0">
                <a:latin typeface="Web" pitchFamily="2" charset="0"/>
              </a:rPr>
              <a:t>NSNumber</a:t>
            </a:r>
            <a:r>
              <a:rPr lang="en-US" sz="1600" dirty="0" smtClean="0">
                <a:latin typeface="Web" pitchFamily="2" charset="0"/>
              </a:rPr>
              <a:t>   </a:t>
            </a:r>
            <a:r>
              <a:rPr lang="en-US" sz="1600" dirty="0" err="1" smtClean="0">
                <a:latin typeface="Web" pitchFamily="2" charset="0"/>
              </a:rPr>
              <a:t>numberWithInt:UIPageViewControllerSpineLocationMid</a:t>
            </a:r>
            <a:r>
              <a:rPr lang="en-US" sz="1600" dirty="0" smtClean="0">
                <a:latin typeface="Web" pitchFamily="2" charset="0"/>
              </a:rPr>
              <a:t>] </a:t>
            </a:r>
            <a:r>
              <a:rPr lang="en-US" sz="1600" dirty="0" err="1" smtClean="0">
                <a:latin typeface="Web" pitchFamily="2" charset="0"/>
              </a:rPr>
              <a:t>forKey:UIPageViewControllerOptionSpineLocationKey</a:t>
            </a:r>
            <a:r>
              <a:rPr lang="en-US" sz="1600" dirty="0" smtClean="0">
                <a:latin typeface="Web" pitchFamily="2" charset="0"/>
              </a:rPr>
              <a:t>]; </a:t>
            </a:r>
          </a:p>
          <a:p>
            <a:r>
              <a:rPr lang="en-US" sz="1600" dirty="0" err="1" smtClean="0">
                <a:latin typeface="Web" pitchFamily="2" charset="0"/>
              </a:rPr>
              <a:t>UIPageViewController</a:t>
            </a:r>
            <a:r>
              <a:rPr lang="en-US" sz="1600" dirty="0" smtClean="0">
                <a:latin typeface="Web" pitchFamily="2" charset="0"/>
              </a:rPr>
              <a:t> *</a:t>
            </a:r>
            <a:r>
              <a:rPr lang="en-US" sz="1600" dirty="0" err="1" smtClean="0">
                <a:latin typeface="Web" pitchFamily="2" charset="0"/>
              </a:rPr>
              <a:t>pageViewController</a:t>
            </a:r>
            <a:r>
              <a:rPr lang="en-US" sz="1600" dirty="0" smtClean="0">
                <a:latin typeface="Web" pitchFamily="2" charset="0"/>
              </a:rPr>
              <a:t> = [[</a:t>
            </a:r>
            <a:r>
              <a:rPr lang="en-US" sz="1600" dirty="0" err="1" smtClean="0">
                <a:latin typeface="Web" pitchFamily="2" charset="0"/>
              </a:rPr>
              <a:t>UIPageViewController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p>
          <a:p>
            <a:r>
              <a:rPr lang="en-US" sz="1600" dirty="0" smtClean="0">
                <a:latin typeface="Web" pitchFamily="2" charset="0"/>
              </a:rPr>
              <a:t>    initWithTransitionStyle:UIPageViewControllerTransitionStylePageCurl </a:t>
            </a:r>
          </a:p>
          <a:p>
            <a:r>
              <a:rPr lang="en-US" sz="1600" dirty="0" smtClean="0">
                <a:latin typeface="Web" pitchFamily="2" charset="0"/>
              </a:rPr>
              <a:t>    navigationOrientation:UIPageViewControllerNavigationOrientationHorizontal </a:t>
            </a:r>
            <a:r>
              <a:rPr lang="en-US" sz="1600" dirty="0" err="1" smtClean="0">
                <a:latin typeface="Web" pitchFamily="2" charset="0"/>
              </a:rPr>
              <a:t>options:options</a:t>
            </a:r>
            <a:r>
              <a:rPr lang="en-US" sz="1600" dirty="0" smtClean="0">
                <a:latin typeface="Web" pitchFamily="2" charset="0"/>
              </a:rPr>
              <a:t>];</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Split View Controller in Details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779" y="1833785"/>
            <a:ext cx="8229600" cy="3798618"/>
          </a:xfrm>
        </p:spPr>
        <p:txBody>
          <a:bodyPr/>
          <a:lstStyle/>
          <a:p>
            <a:r>
              <a:rPr lang="en-US" dirty="0" smtClean="0"/>
              <a:t>The </a:t>
            </a:r>
            <a:r>
              <a:rPr lang="en-US" b="1" dirty="0" err="1" smtClean="0"/>
              <a:t>UISplitViewController</a:t>
            </a:r>
            <a:r>
              <a:rPr lang="en-US" dirty="0" smtClean="0"/>
              <a:t> class is a container view controller that manages two panes of information. </a:t>
            </a:r>
          </a:p>
          <a:p>
            <a:r>
              <a:rPr lang="en-US" dirty="0" smtClean="0"/>
              <a:t>The first pane has a fixed width of 320 points and a height that matches the visible window height. The second pane fills the remaining space.</a:t>
            </a:r>
            <a:endParaRPr lang="ru-RU" dirty="0"/>
          </a:p>
        </p:txBody>
      </p:sp>
      <p:sp>
        <p:nvSpPr>
          <p:cNvPr id="5" name="Content Placeholder 4"/>
          <p:cNvSpPr>
            <a:spLocks noGrp="1"/>
          </p:cNvSpPr>
          <p:nvPr>
            <p:ph sz="half" idx="13"/>
          </p:nvPr>
        </p:nvSpPr>
        <p:spPr/>
        <p:txBody>
          <a:bodyPr/>
          <a:lstStyle/>
          <a:p>
            <a:r>
              <a:rPr lang="en-US" b="1" dirty="0" smtClean="0"/>
              <a:t>Split View Controllers</a:t>
            </a:r>
          </a:p>
          <a:p>
            <a:endParaRPr lang="ru-RU" dirty="0"/>
          </a:p>
        </p:txBody>
      </p:sp>
      <p:pic>
        <p:nvPicPr>
          <p:cNvPr id="184322" name="Picture 2" descr="https://developer.apple.com/library/ios/documentation/WindowsViews/Conceptual/ViewControllerCatalog/Art/splitview_master.png"/>
          <p:cNvPicPr>
            <a:picLocks noChangeAspect="1" noChangeArrowheads="1"/>
          </p:cNvPicPr>
          <p:nvPr/>
        </p:nvPicPr>
        <p:blipFill>
          <a:blip r:embed="rId2" cstate="print"/>
          <a:srcRect/>
          <a:stretch>
            <a:fillRect/>
          </a:stretch>
        </p:blipFill>
        <p:spPr bwMode="auto">
          <a:xfrm>
            <a:off x="4491275" y="2886186"/>
            <a:ext cx="4625566" cy="1939312"/>
          </a:xfrm>
          <a:prstGeom prst="rect">
            <a:avLst/>
          </a:prstGeom>
          <a:noFill/>
        </p:spPr>
      </p:pic>
      <p:sp>
        <p:nvSpPr>
          <p:cNvPr id="184323" name="Rectangle 3"/>
          <p:cNvSpPr>
            <a:spLocks noChangeArrowheads="1"/>
          </p:cNvSpPr>
          <p:nvPr/>
        </p:nvSpPr>
        <p:spPr bwMode="auto">
          <a:xfrm>
            <a:off x="72432" y="3508806"/>
            <a:ext cx="4508628" cy="10772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en-US" sz="1600" dirty="0" smtClean="0">
                <a:latin typeface="+mn-lt"/>
              </a:rPr>
              <a:t>I</a:t>
            </a:r>
            <a:r>
              <a:rPr lang="ru-RU" sz="1600" dirty="0" err="1" smtClean="0">
                <a:latin typeface="+mn-lt"/>
              </a:rPr>
              <a:t>t</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up</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manage</a:t>
            </a:r>
            <a:r>
              <a:rPr lang="ru-RU" sz="1600" dirty="0" smtClean="0">
                <a:latin typeface="+mn-lt"/>
              </a:rPr>
              <a:t> </a:t>
            </a:r>
            <a:r>
              <a:rPr lang="ru-RU" sz="1600" dirty="0" err="1" smtClean="0">
                <a:latin typeface="+mn-lt"/>
              </a:rPr>
              <a:t>interactions</a:t>
            </a:r>
            <a:r>
              <a:rPr lang="ru-RU" sz="1600" dirty="0" smtClean="0">
                <a:latin typeface="+mn-lt"/>
              </a:rPr>
              <a:t> </a:t>
            </a:r>
            <a:r>
              <a:rPr lang="ru-RU" sz="1600" dirty="0" err="1" smtClean="0">
                <a:latin typeface="+mn-lt"/>
              </a:rPr>
              <a:t>between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two</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However</a:t>
            </a:r>
            <a:r>
              <a:rPr lang="ru-RU" sz="1600" dirty="0" smtClean="0">
                <a:latin typeface="+mn-lt"/>
              </a:rPr>
              <a:t>, </a:t>
            </a:r>
            <a:r>
              <a:rPr lang="ru-RU" sz="1600" dirty="0" err="1" smtClean="0">
                <a:latin typeface="+mn-lt"/>
              </a:rPr>
              <a:t>rotations</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system-related</a:t>
            </a:r>
            <a:r>
              <a:rPr lang="ru-RU" sz="1600" dirty="0" smtClean="0">
                <a:latin typeface="+mn-lt"/>
              </a:rPr>
              <a:t> </a:t>
            </a:r>
            <a:r>
              <a:rPr lang="ru-RU" sz="1600" dirty="0" err="1" smtClean="0">
                <a:latin typeface="+mn-lt"/>
              </a:rPr>
              <a:t>behaviors</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managed</a:t>
            </a:r>
            <a:r>
              <a:rPr lang="ru-RU" sz="1600" dirty="0" smtClean="0">
                <a:latin typeface="+mn-lt"/>
              </a:rPr>
              <a:t> </a:t>
            </a:r>
            <a:r>
              <a:rPr lang="ru-RU" sz="1600" dirty="0" err="1" smtClean="0">
                <a:latin typeface="+mn-lt"/>
              </a:rPr>
              <a:t>by</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split</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itself</a:t>
            </a:r>
            <a:r>
              <a:rPr lang="ru-RU" sz="1600" dirty="0" smtClean="0">
                <a:latin typeface="+mn-lt"/>
              </a:rPr>
              <a:t>.</a:t>
            </a:r>
          </a:p>
        </p:txBody>
      </p:sp>
      <p:sp>
        <p:nvSpPr>
          <p:cNvPr id="8" name="Rectangle 7"/>
          <p:cNvSpPr/>
          <p:nvPr/>
        </p:nvSpPr>
        <p:spPr>
          <a:xfrm>
            <a:off x="54317" y="4897103"/>
            <a:ext cx="8990091" cy="1126462"/>
          </a:xfrm>
          <a:prstGeom prst="rect">
            <a:avLst/>
          </a:prstGeom>
        </p:spPr>
        <p:txBody>
          <a:bodyPr wrap="square">
            <a:spAutoFit/>
          </a:bodyPr>
          <a:lstStyle/>
          <a:p>
            <a:pPr marL="342900" lvl="0" indent="-342900">
              <a:spcBef>
                <a:spcPct val="20000"/>
              </a:spcBef>
              <a:buClr>
                <a:srgbClr val="F26522"/>
              </a:buClr>
              <a:buFont typeface="Arial" pitchFamily="34" charset="0"/>
              <a:buChar char="•"/>
            </a:pPr>
            <a:r>
              <a:rPr lang="en-US" sz="1600" dirty="0" smtClean="0">
                <a:latin typeface="+mn-lt"/>
              </a:rPr>
              <a:t>Y</a:t>
            </a:r>
            <a:r>
              <a:rPr lang="ru-RU" sz="1600" dirty="0" err="1" smtClean="0">
                <a:latin typeface="+mn-lt"/>
              </a:rPr>
              <a:t>ou</a:t>
            </a:r>
            <a:r>
              <a:rPr lang="ru-RU" sz="1600" dirty="0" smtClean="0">
                <a:latin typeface="+mn-lt"/>
              </a:rPr>
              <a:t> </a:t>
            </a:r>
            <a:r>
              <a:rPr lang="ru-RU" sz="1600" dirty="0" err="1" smtClean="0">
                <a:latin typeface="+mn-lt"/>
              </a:rPr>
              <a:t>must</a:t>
            </a:r>
            <a:r>
              <a:rPr lang="ru-RU" sz="1600" dirty="0" smtClean="0">
                <a:latin typeface="+mn-lt"/>
              </a:rPr>
              <a:t> </a:t>
            </a:r>
            <a:r>
              <a:rPr lang="ru-RU" sz="1600" dirty="0" err="1" smtClean="0">
                <a:latin typeface="+mn-lt"/>
              </a:rPr>
              <a:t>always</a:t>
            </a:r>
            <a:r>
              <a:rPr lang="ru-RU" sz="1600" dirty="0" smtClean="0">
                <a:latin typeface="+mn-lt"/>
              </a:rPr>
              <a:t> </a:t>
            </a:r>
            <a:r>
              <a:rPr lang="ru-RU" sz="1600" dirty="0" err="1" smtClean="0">
                <a:latin typeface="+mn-lt"/>
              </a:rPr>
              <a:t>install</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UISplitViewController</a:t>
            </a:r>
            <a:r>
              <a:rPr lang="ru-RU" sz="1600" dirty="0" smtClean="0">
                <a:latin typeface="+mn-lt"/>
              </a:rPr>
              <a:t> </a:t>
            </a:r>
            <a:r>
              <a:rPr lang="ru-RU" sz="1600" dirty="0" err="1" smtClean="0">
                <a:latin typeface="+mn-lt"/>
              </a:rPr>
              <a:t>object</a:t>
            </a:r>
            <a:r>
              <a:rPr lang="ru-RU" sz="1600" dirty="0" smtClean="0">
                <a:latin typeface="+mn-lt"/>
              </a:rPr>
              <a:t> </a:t>
            </a:r>
            <a:r>
              <a:rPr lang="ru-RU" sz="1600" dirty="0" err="1" smtClean="0">
                <a:latin typeface="+mn-lt"/>
              </a:rPr>
              <a:t>as</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root</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application’s</a:t>
            </a:r>
            <a:r>
              <a:rPr lang="ru-RU" sz="1600" dirty="0" smtClean="0">
                <a:latin typeface="+mn-lt"/>
              </a:rPr>
              <a:t> </a:t>
            </a:r>
            <a:r>
              <a:rPr lang="ru-RU" sz="1600" dirty="0" err="1" smtClean="0">
                <a:latin typeface="+mn-lt"/>
              </a:rPr>
              <a:t>window</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panes</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split</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interface</a:t>
            </a:r>
            <a:r>
              <a:rPr lang="ru-RU" sz="1600" dirty="0" smtClean="0">
                <a:latin typeface="+mn-lt"/>
              </a:rPr>
              <a:t> </a:t>
            </a:r>
            <a:r>
              <a:rPr lang="ru-RU" sz="1600" dirty="0" err="1" smtClean="0">
                <a:latin typeface="+mn-lt"/>
              </a:rPr>
              <a:t>may</a:t>
            </a:r>
            <a:r>
              <a:rPr lang="ru-RU" sz="1600" dirty="0" smtClean="0">
                <a:latin typeface="+mn-lt"/>
              </a:rPr>
              <a:t> </a:t>
            </a:r>
            <a:r>
              <a:rPr lang="ru-RU" sz="1600" dirty="0" err="1" smtClean="0">
                <a:latin typeface="+mn-lt"/>
              </a:rPr>
              <a:t>then</a:t>
            </a:r>
            <a:r>
              <a:rPr lang="ru-RU" sz="1600" dirty="0" smtClean="0">
                <a:latin typeface="+mn-lt"/>
              </a:rPr>
              <a:t> </a:t>
            </a:r>
            <a:r>
              <a:rPr lang="ru-RU" sz="1600" dirty="0" err="1" smtClean="0">
                <a:latin typeface="+mn-lt"/>
              </a:rPr>
              <a:t>contain</a:t>
            </a:r>
            <a:r>
              <a:rPr lang="ru-RU" sz="1600" dirty="0" smtClean="0">
                <a:latin typeface="+mn-lt"/>
              </a:rPr>
              <a:t> </a:t>
            </a:r>
            <a:r>
              <a:rPr lang="ru-RU" sz="1600" dirty="0" err="1" smtClean="0">
                <a:latin typeface="+mn-lt"/>
              </a:rPr>
              <a:t>any</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type</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need</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implement</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interface</a:t>
            </a:r>
            <a:r>
              <a:rPr lang="ru-RU" sz="1600" dirty="0" smtClean="0">
                <a:latin typeface="+mn-lt"/>
              </a:rPr>
              <a:t>. </a:t>
            </a:r>
            <a:endParaRPr lang="en-US" sz="1600" dirty="0" smtClean="0">
              <a:latin typeface="+mn-lt"/>
            </a:endParaRPr>
          </a:p>
          <a:p>
            <a:pPr marL="342900" lvl="0" indent="-342900">
              <a:spcBef>
                <a:spcPct val="20000"/>
              </a:spcBef>
              <a:buClr>
                <a:srgbClr val="F26522"/>
              </a:buClr>
              <a:buFont typeface="Arial" pitchFamily="34" charset="0"/>
              <a:buChar char="•"/>
            </a:pPr>
            <a:r>
              <a:rPr lang="ru-RU" sz="1600" dirty="0" err="1" smtClean="0">
                <a:latin typeface="+mn-lt"/>
              </a:rPr>
              <a:t>Split</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cannot</a:t>
            </a:r>
            <a:r>
              <a:rPr lang="ru-RU" sz="1600" dirty="0" smtClean="0">
                <a:latin typeface="+mn-lt"/>
              </a:rPr>
              <a:t> </a:t>
            </a:r>
            <a:r>
              <a:rPr lang="ru-RU" sz="1600" dirty="0" err="1" smtClean="0">
                <a:latin typeface="+mn-lt"/>
              </a:rPr>
              <a:t>be</a:t>
            </a:r>
            <a:r>
              <a:rPr lang="ru-RU" sz="1600" dirty="0" smtClean="0">
                <a:latin typeface="+mn-lt"/>
              </a:rPr>
              <a:t> </a:t>
            </a:r>
            <a:r>
              <a:rPr lang="ru-RU" sz="1600" dirty="0" err="1" smtClean="0">
                <a:latin typeface="+mn-lt"/>
              </a:rPr>
              <a:t>presented</a:t>
            </a:r>
            <a:r>
              <a:rPr lang="ru-RU" sz="1600" dirty="0" smtClean="0">
                <a:latin typeface="+mn-lt"/>
              </a:rPr>
              <a:t> </a:t>
            </a:r>
            <a:r>
              <a:rPr lang="ru-RU" sz="1600" dirty="0" err="1" smtClean="0">
                <a:latin typeface="+mn-lt"/>
              </a:rPr>
              <a:t>modally</a:t>
            </a:r>
            <a:r>
              <a:rPr lang="ru-RU" sz="1600" dirty="0" smtClean="0">
                <a:latin typeface="+mn-lt"/>
              </a:rPr>
              <a:t>.</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44855" y="2051081"/>
            <a:ext cx="8781862" cy="3798618"/>
          </a:xfrm>
        </p:spPr>
        <p:txBody>
          <a:bodyPr/>
          <a:lstStyle/>
          <a:p>
            <a:r>
              <a:rPr lang="en-US" dirty="0" smtClean="0"/>
              <a:t>If you are creating a new </a:t>
            </a:r>
            <a:r>
              <a:rPr lang="en-US" dirty="0" err="1" smtClean="0"/>
              <a:t>Xcode</a:t>
            </a:r>
            <a:r>
              <a:rPr lang="en-US" dirty="0" smtClean="0"/>
              <a:t> project, the Master-Detail Application template gives you a split view in the storyboard, set as the first scene.</a:t>
            </a:r>
          </a:p>
          <a:p>
            <a:r>
              <a:rPr lang="en-US" dirty="0" smtClean="0"/>
              <a:t>To add a split view controller to an existing app:</a:t>
            </a:r>
          </a:p>
          <a:p>
            <a:pPr lvl="1"/>
            <a:r>
              <a:rPr lang="en-US" dirty="0" smtClean="0"/>
              <a:t>Open your application’s main storyboard.</a:t>
            </a:r>
          </a:p>
          <a:p>
            <a:pPr lvl="1"/>
            <a:r>
              <a:rPr lang="en-US" dirty="0" smtClean="0"/>
              <a:t>Drag a split view controller out of the library.</a:t>
            </a:r>
          </a:p>
          <a:p>
            <a:pPr lvl="1"/>
            <a:r>
              <a:rPr lang="en-US" dirty="0" smtClean="0"/>
              <a:t>Interface Builder creates a split view controller a navigation controller and a view controller, and it creates relationships between them. These relationships identify the newly created view controllers as the left and right panes of the split view controller.</a:t>
            </a:r>
          </a:p>
          <a:p>
            <a:pPr lvl="1"/>
            <a:r>
              <a:rPr lang="en-US" dirty="0" smtClean="0"/>
              <a:t>Display it as the first view controller by selecting the option Is Initial View Controller in the Attributes inspector (or present the view controller in your user interface in another way.)</a:t>
            </a:r>
          </a:p>
          <a:p>
            <a:r>
              <a:rPr lang="en-US" dirty="0" smtClean="0"/>
              <a:t>The contents of the two view controllers you embed in the split view are your responsibility. You configure these view controllers just as you would configure any other view controllers in your application. For example, for embedded navigation and tab bar controllers, you may need to specify additional view controller information.</a:t>
            </a:r>
          </a:p>
          <a:p>
            <a:endParaRPr lang="ru-RU" dirty="0" smtClean="0"/>
          </a:p>
        </p:txBody>
      </p:sp>
      <p:sp>
        <p:nvSpPr>
          <p:cNvPr id="6" name="Content Placeholder 5"/>
          <p:cNvSpPr>
            <a:spLocks noGrp="1"/>
          </p:cNvSpPr>
          <p:nvPr>
            <p:ph sz="half" idx="13"/>
          </p:nvPr>
        </p:nvSpPr>
        <p:spPr/>
        <p:txBody>
          <a:bodyPr/>
          <a:lstStyle/>
          <a:p>
            <a:r>
              <a:rPr lang="en-US" b="1" dirty="0" smtClean="0"/>
              <a:t>Creating a Split View Controller Using a Storyboard</a:t>
            </a:r>
          </a:p>
          <a:p>
            <a:endParaRPr lang="ru-RU"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77002" y="1860947"/>
            <a:ext cx="8667822" cy="1488835"/>
          </a:xfrm>
        </p:spPr>
        <p:txBody>
          <a:bodyPr/>
          <a:lstStyle/>
          <a:p>
            <a:r>
              <a:rPr lang="en-US" dirty="0" smtClean="0"/>
              <a:t>To create a split view controller programmatically, create a new instance of the </a:t>
            </a:r>
            <a:r>
              <a:rPr lang="en-US" b="1" dirty="0" err="1" smtClean="0"/>
              <a:t>UISplitViewController</a:t>
            </a:r>
            <a:r>
              <a:rPr lang="en-US" dirty="0" smtClean="0"/>
              <a:t> class and assign view controllers to its two properties. </a:t>
            </a:r>
          </a:p>
          <a:p>
            <a:r>
              <a:rPr lang="en-US" dirty="0" smtClean="0"/>
              <a:t>Because its contents are built on-the-fly from the view controllers you provide, you do not have to specify a nib file when creating a split view controller. </a:t>
            </a:r>
          </a:p>
          <a:p>
            <a:r>
              <a:rPr lang="en-US" dirty="0" smtClean="0"/>
              <a:t>Therefore, you can just use the init method to initialize it. </a:t>
            </a:r>
          </a:p>
          <a:p>
            <a:endParaRPr lang="ru-RU" dirty="0" smtClean="0"/>
          </a:p>
        </p:txBody>
      </p:sp>
      <p:sp>
        <p:nvSpPr>
          <p:cNvPr id="6" name="Content Placeholder 5"/>
          <p:cNvSpPr>
            <a:spLocks noGrp="1"/>
          </p:cNvSpPr>
          <p:nvPr>
            <p:ph sz="half" idx="13"/>
          </p:nvPr>
        </p:nvSpPr>
        <p:spPr/>
        <p:txBody>
          <a:bodyPr/>
          <a:lstStyle/>
          <a:p>
            <a:r>
              <a:rPr lang="en-US" b="1" dirty="0" smtClean="0"/>
              <a:t>Creating a Split View Controller Programmatically</a:t>
            </a:r>
          </a:p>
          <a:p>
            <a:endParaRPr lang="ru-RU" dirty="0"/>
          </a:p>
        </p:txBody>
      </p:sp>
      <p:sp>
        <p:nvSpPr>
          <p:cNvPr id="7" name="Rectangle 6"/>
          <p:cNvSpPr/>
          <p:nvPr/>
        </p:nvSpPr>
        <p:spPr>
          <a:xfrm>
            <a:off x="289708" y="3413160"/>
            <a:ext cx="8501207" cy="2554545"/>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(BOOL)application:(</a:t>
            </a:r>
            <a:r>
              <a:rPr lang="en-US" sz="1600" dirty="0" err="1" smtClean="0">
                <a:latin typeface="Web" pitchFamily="2" charset="0"/>
              </a:rPr>
              <a:t>UIApplication</a:t>
            </a:r>
            <a:r>
              <a:rPr lang="en-US" sz="1600" dirty="0" smtClean="0">
                <a:latin typeface="Web" pitchFamily="2" charset="0"/>
              </a:rPr>
              <a:t> *)application </a:t>
            </a:r>
            <a:r>
              <a:rPr lang="en-US" sz="1600" dirty="0" err="1" smtClean="0">
                <a:latin typeface="Web" pitchFamily="2" charset="0"/>
              </a:rPr>
              <a:t>didFinishLaunchingWithOptions</a:t>
            </a:r>
            <a:r>
              <a:rPr lang="en-US" sz="1600" dirty="0" smtClean="0">
                <a:latin typeface="Web" pitchFamily="2" charset="0"/>
              </a:rPr>
              <a:t>:(</a:t>
            </a:r>
            <a:r>
              <a:rPr lang="en-US" sz="1600" dirty="0" err="1" smtClean="0">
                <a:latin typeface="Web" pitchFamily="2" charset="0"/>
              </a:rPr>
              <a:t>NSDictionary</a:t>
            </a:r>
            <a:r>
              <a:rPr lang="en-US" sz="1600" dirty="0" smtClean="0">
                <a:latin typeface="Web" pitchFamily="2" charset="0"/>
              </a:rPr>
              <a:t> *)</a:t>
            </a:r>
            <a:r>
              <a:rPr lang="en-US" sz="1600" dirty="0" err="1" smtClean="0">
                <a:latin typeface="Web" pitchFamily="2" charset="0"/>
              </a:rPr>
              <a:t>launchOptions</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MyFirstViewController</a:t>
            </a:r>
            <a:r>
              <a:rPr lang="en-US" sz="1600" dirty="0" smtClean="0">
                <a:latin typeface="Web" pitchFamily="2" charset="0"/>
              </a:rPr>
              <a:t>* </a:t>
            </a:r>
            <a:r>
              <a:rPr lang="en-US" sz="1600" dirty="0" err="1" smtClean="0">
                <a:latin typeface="Web" pitchFamily="2" charset="0"/>
              </a:rPr>
              <a:t>firstVC</a:t>
            </a:r>
            <a:r>
              <a:rPr lang="en-US" sz="1600" dirty="0" smtClean="0">
                <a:latin typeface="Web" pitchFamily="2" charset="0"/>
              </a:rPr>
              <a:t> = [[</a:t>
            </a:r>
            <a:r>
              <a:rPr lang="en-US" sz="1600" dirty="0" err="1" smtClean="0">
                <a:latin typeface="Web" pitchFamily="2" charset="0"/>
              </a:rPr>
              <a:t>MyFirstViewController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a:t>
            </a:r>
          </a:p>
          <a:p>
            <a:r>
              <a:rPr lang="en-US" sz="1600" dirty="0" smtClean="0">
                <a:latin typeface="Web" pitchFamily="2" charset="0"/>
              </a:rPr>
              <a:t>     </a:t>
            </a:r>
            <a:r>
              <a:rPr lang="en-US" sz="1600" dirty="0" err="1" smtClean="0">
                <a:latin typeface="Web" pitchFamily="2" charset="0"/>
              </a:rPr>
              <a:t>MySecondViewController</a:t>
            </a:r>
            <a:r>
              <a:rPr lang="en-US" sz="1600" dirty="0" smtClean="0">
                <a:latin typeface="Web" pitchFamily="2" charset="0"/>
              </a:rPr>
              <a:t>* </a:t>
            </a:r>
            <a:r>
              <a:rPr lang="en-US" sz="1600" dirty="0" err="1" smtClean="0">
                <a:latin typeface="Web" pitchFamily="2" charset="0"/>
              </a:rPr>
              <a:t>secondVC</a:t>
            </a:r>
            <a:r>
              <a:rPr lang="en-US" sz="1600" dirty="0" smtClean="0">
                <a:latin typeface="Web" pitchFamily="2" charset="0"/>
              </a:rPr>
              <a:t> = [[</a:t>
            </a:r>
            <a:r>
              <a:rPr lang="en-US" sz="1600" dirty="0" err="1" smtClean="0">
                <a:latin typeface="Web" pitchFamily="2" charset="0"/>
              </a:rPr>
              <a:t>MySecondViewController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a:t>
            </a:r>
          </a:p>
          <a:p>
            <a:r>
              <a:rPr lang="en-US" sz="1600" dirty="0" smtClean="0">
                <a:latin typeface="Web" pitchFamily="2" charset="0"/>
              </a:rPr>
              <a:t>     </a:t>
            </a:r>
            <a:r>
              <a:rPr lang="en-US" sz="1600" dirty="0" err="1" smtClean="0">
                <a:latin typeface="Web" pitchFamily="2" charset="0"/>
              </a:rPr>
              <a:t>UISplitViewController</a:t>
            </a:r>
            <a:r>
              <a:rPr lang="en-US" sz="1600" dirty="0" smtClean="0">
                <a:latin typeface="Web" pitchFamily="2" charset="0"/>
              </a:rPr>
              <a:t>* </a:t>
            </a:r>
            <a:r>
              <a:rPr lang="en-US" sz="1600" dirty="0" err="1" smtClean="0">
                <a:latin typeface="Web" pitchFamily="2" charset="0"/>
              </a:rPr>
              <a:t>splitVC</a:t>
            </a:r>
            <a:r>
              <a:rPr lang="en-US" sz="1600" dirty="0" smtClean="0">
                <a:latin typeface="Web" pitchFamily="2" charset="0"/>
              </a:rPr>
              <a:t> = [[</a:t>
            </a:r>
            <a:r>
              <a:rPr lang="en-US" sz="1600" dirty="0" err="1" smtClean="0">
                <a:latin typeface="Web" pitchFamily="2" charset="0"/>
              </a:rPr>
              <a:t>UISplitViewController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 </a:t>
            </a:r>
          </a:p>
          <a:p>
            <a:r>
              <a:rPr lang="en-US" sz="1600" dirty="0" smtClean="0">
                <a:latin typeface="Web" pitchFamily="2" charset="0"/>
              </a:rPr>
              <a:t>     </a:t>
            </a:r>
            <a:r>
              <a:rPr lang="en-US" sz="1600" dirty="0" err="1" smtClean="0">
                <a:latin typeface="Web" pitchFamily="2" charset="0"/>
              </a:rPr>
              <a:t>splitVC.viewControllers</a:t>
            </a:r>
            <a:r>
              <a:rPr lang="en-US" sz="1600" dirty="0" smtClean="0">
                <a:latin typeface="Web" pitchFamily="2" charset="0"/>
              </a:rPr>
              <a:t> = [</a:t>
            </a:r>
            <a:r>
              <a:rPr lang="en-US" sz="1600" dirty="0" err="1" smtClean="0">
                <a:latin typeface="Web" pitchFamily="2" charset="0"/>
              </a:rPr>
              <a:t>NSArray</a:t>
            </a:r>
            <a:r>
              <a:rPr lang="en-US" sz="1600" dirty="0" smtClean="0">
                <a:latin typeface="Web" pitchFamily="2" charset="0"/>
              </a:rPr>
              <a:t> </a:t>
            </a:r>
            <a:r>
              <a:rPr lang="en-US" sz="1600" dirty="0" err="1" smtClean="0">
                <a:latin typeface="Web" pitchFamily="2" charset="0"/>
              </a:rPr>
              <a:t>arrayWithObjects:firstVC</a:t>
            </a:r>
            <a:r>
              <a:rPr lang="en-US" sz="1600" dirty="0" smtClean="0">
                <a:latin typeface="Web" pitchFamily="2" charset="0"/>
              </a:rPr>
              <a:t>, </a:t>
            </a:r>
            <a:r>
              <a:rPr lang="en-US" sz="1600" dirty="0" err="1" smtClean="0">
                <a:latin typeface="Web" pitchFamily="2" charset="0"/>
              </a:rPr>
              <a:t>secondVC</a:t>
            </a:r>
            <a:r>
              <a:rPr lang="en-US" sz="1600" dirty="0" smtClean="0">
                <a:latin typeface="Web" pitchFamily="2" charset="0"/>
              </a:rPr>
              <a:t>, nil];</a:t>
            </a:r>
          </a:p>
          <a:p>
            <a:r>
              <a:rPr lang="en-US" sz="1600" dirty="0" smtClean="0">
                <a:latin typeface="Web" pitchFamily="2" charset="0"/>
              </a:rPr>
              <a:t>     window = [[</a:t>
            </a:r>
            <a:r>
              <a:rPr lang="en-US" sz="1600" dirty="0" err="1" smtClean="0">
                <a:latin typeface="Web" pitchFamily="2" charset="0"/>
              </a:rPr>
              <a:t>UIWindow</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initWithFrame</a:t>
            </a:r>
            <a:r>
              <a:rPr lang="en-US" sz="1600" dirty="0" smtClean="0">
                <a:latin typeface="Web" pitchFamily="2" charset="0"/>
              </a:rPr>
              <a:t>:[[</a:t>
            </a:r>
            <a:r>
              <a:rPr lang="en-US" sz="1600" dirty="0" err="1" smtClean="0">
                <a:latin typeface="Web" pitchFamily="2" charset="0"/>
              </a:rPr>
              <a:t>UIScreen</a:t>
            </a:r>
            <a:r>
              <a:rPr lang="en-US" sz="1600" dirty="0" smtClean="0">
                <a:latin typeface="Web" pitchFamily="2" charset="0"/>
              </a:rPr>
              <a:t> </a:t>
            </a:r>
            <a:r>
              <a:rPr lang="en-US" sz="1600" dirty="0" err="1" smtClean="0">
                <a:latin typeface="Web" pitchFamily="2" charset="0"/>
              </a:rPr>
              <a:t>mainScreen</a:t>
            </a:r>
            <a:r>
              <a:rPr lang="en-US" sz="1600" dirty="0" smtClean="0">
                <a:latin typeface="Web" pitchFamily="2" charset="0"/>
              </a:rPr>
              <a:t>] bounds]]; </a:t>
            </a:r>
          </a:p>
          <a:p>
            <a:r>
              <a:rPr lang="en-US" sz="1600" dirty="0" smtClean="0">
                <a:latin typeface="Web" pitchFamily="2" charset="0"/>
              </a:rPr>
              <a:t>     </a:t>
            </a:r>
            <a:r>
              <a:rPr lang="en-US" sz="1600" dirty="0" err="1" smtClean="0">
                <a:latin typeface="Web" pitchFamily="2" charset="0"/>
              </a:rPr>
              <a:t>window.rootViewController</a:t>
            </a:r>
            <a:r>
              <a:rPr lang="en-US" sz="1600" dirty="0" smtClean="0">
                <a:latin typeface="Web" pitchFamily="2" charset="0"/>
              </a:rPr>
              <a:t> = </a:t>
            </a:r>
            <a:r>
              <a:rPr lang="en-US" sz="1600" dirty="0" err="1" smtClean="0">
                <a:latin typeface="Web" pitchFamily="2" charset="0"/>
              </a:rPr>
              <a:t>splitVC</a:t>
            </a:r>
            <a:r>
              <a:rPr lang="en-US" sz="1600" dirty="0" smtClean="0">
                <a:latin typeface="Web" pitchFamily="2" charset="0"/>
              </a:rPr>
              <a:t>; </a:t>
            </a:r>
          </a:p>
          <a:p>
            <a:r>
              <a:rPr lang="en-US" sz="1600" dirty="0" smtClean="0">
                <a:latin typeface="Web" pitchFamily="2" charset="0"/>
              </a:rPr>
              <a:t>     [window </a:t>
            </a:r>
            <a:r>
              <a:rPr lang="en-US" sz="1600" dirty="0" err="1" smtClean="0">
                <a:latin typeface="Web" pitchFamily="2" charset="0"/>
              </a:rPr>
              <a:t>makeKeyAndVisible</a:t>
            </a:r>
            <a:r>
              <a:rPr lang="en-US" sz="1600" dirty="0" smtClean="0">
                <a:latin typeface="Web" pitchFamily="2" charset="0"/>
              </a:rPr>
              <a:t>];</a:t>
            </a:r>
          </a:p>
          <a:p>
            <a:r>
              <a:rPr lang="en-US" sz="1600" dirty="0" smtClean="0">
                <a:latin typeface="Web" pitchFamily="2" charset="0"/>
              </a:rPr>
              <a:t>     return YES;</a:t>
            </a:r>
          </a:p>
          <a:p>
            <a:r>
              <a:rPr lang="en-US" sz="1600" dirty="0" smtClean="0">
                <a:latin typeface="Web" pitchFamily="2" charset="0"/>
              </a:rPr>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3"/>
          </p:nvPr>
        </p:nvSpPr>
        <p:spPr/>
        <p:txBody>
          <a:bodyPr/>
          <a:lstStyle/>
          <a:p>
            <a:r>
              <a:rPr lang="en-US" b="1" dirty="0" smtClean="0"/>
              <a:t>Screens, Windows, and Views Create Visual Interfaces</a:t>
            </a:r>
          </a:p>
          <a:p>
            <a:endParaRPr lang="ru-RU" dirty="0"/>
          </a:p>
        </p:txBody>
      </p:sp>
      <p:pic>
        <p:nvPicPr>
          <p:cNvPr id="223234" name="Picture 2" descr="https://developer.apple.com/library/ios/featuredarticles/ViewControllerPGforiPhoneOS/Art/window_view_screen_2x.png"/>
          <p:cNvPicPr>
            <a:picLocks noChangeAspect="1" noChangeArrowheads="1"/>
          </p:cNvPicPr>
          <p:nvPr/>
        </p:nvPicPr>
        <p:blipFill>
          <a:blip r:embed="rId2" cstate="print"/>
          <a:srcRect/>
          <a:stretch>
            <a:fillRect/>
          </a:stretch>
        </p:blipFill>
        <p:spPr bwMode="auto">
          <a:xfrm>
            <a:off x="4317641" y="3623394"/>
            <a:ext cx="4636578" cy="2553119"/>
          </a:xfrm>
          <a:prstGeom prst="rect">
            <a:avLst/>
          </a:prstGeom>
          <a:noFill/>
        </p:spPr>
      </p:pic>
      <p:sp>
        <p:nvSpPr>
          <p:cNvPr id="223237" name="Rectangle 5"/>
          <p:cNvSpPr>
            <a:spLocks noChangeArrowheads="1"/>
          </p:cNvSpPr>
          <p:nvPr/>
        </p:nvSpPr>
        <p:spPr bwMode="auto">
          <a:xfrm>
            <a:off x="0" y="1916560"/>
            <a:ext cx="8919716" cy="17481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There</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three</a:t>
            </a:r>
            <a:r>
              <a:rPr lang="ru-RU" sz="1600" dirty="0" smtClean="0">
                <a:latin typeface="+mn-lt"/>
              </a:rPr>
              <a:t> </a:t>
            </a:r>
            <a:r>
              <a:rPr lang="ru-RU" sz="1600" dirty="0" err="1" smtClean="0">
                <a:latin typeface="+mn-lt"/>
              </a:rPr>
              <a:t>major</a:t>
            </a:r>
            <a:r>
              <a:rPr lang="ru-RU" sz="1600" dirty="0" smtClean="0">
                <a:latin typeface="+mn-lt"/>
              </a:rPr>
              <a:t> </a:t>
            </a:r>
            <a:r>
              <a:rPr lang="ru-RU" sz="1600" dirty="0" err="1" smtClean="0">
                <a:latin typeface="+mn-lt"/>
              </a:rPr>
              <a:t>objects</a:t>
            </a:r>
            <a:r>
              <a:rPr lang="ru-RU" sz="1600" dirty="0" smtClean="0">
                <a:latin typeface="+mn-lt"/>
              </a:rPr>
              <a:t> </a:t>
            </a:r>
            <a:r>
              <a:rPr lang="ru-RU" sz="1600" dirty="0" err="1" smtClean="0">
                <a:latin typeface="+mn-lt"/>
              </a:rPr>
              <a:t>at</a:t>
            </a:r>
            <a:r>
              <a:rPr lang="ru-RU" sz="1600" dirty="0" smtClean="0">
                <a:latin typeface="+mn-lt"/>
              </a:rPr>
              <a:t> </a:t>
            </a:r>
            <a:r>
              <a:rPr lang="ru-RU" sz="1600" dirty="0" err="1" smtClean="0">
                <a:latin typeface="+mn-lt"/>
              </a:rPr>
              <a:t>work</a:t>
            </a:r>
            <a:r>
              <a:rPr lang="ru-RU" sz="1600" dirty="0" smtClean="0">
                <a:latin typeface="+mn-lt"/>
              </a:rPr>
              <a:t> </a:t>
            </a:r>
            <a:r>
              <a:rPr lang="ru-RU" sz="1600" dirty="0" err="1" smtClean="0">
                <a:latin typeface="+mn-lt"/>
              </a:rPr>
              <a:t>here</a:t>
            </a:r>
            <a:r>
              <a:rPr lang="ru-RU" sz="1600" dirty="0" smtClean="0">
                <a:latin typeface="+mn-lt"/>
              </a:rPr>
              <a:t>:</a:t>
            </a: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smtClean="0">
                <a:latin typeface="+mn-lt"/>
              </a:rPr>
              <a:t>A </a:t>
            </a:r>
            <a:r>
              <a:rPr lang="ru-RU" sz="1600" b="1" dirty="0" err="1" smtClean="0">
                <a:latin typeface="+mn-lt"/>
              </a:rPr>
              <a:t>UIScreen</a:t>
            </a:r>
            <a:r>
              <a:rPr lang="ru-RU" sz="1600" dirty="0" smtClean="0">
                <a:latin typeface="+mn-lt"/>
              </a:rPr>
              <a:t> </a:t>
            </a:r>
            <a:r>
              <a:rPr lang="ru-RU" sz="1600" dirty="0" err="1" smtClean="0">
                <a:latin typeface="+mn-lt"/>
              </a:rPr>
              <a:t>object</a:t>
            </a:r>
            <a:r>
              <a:rPr lang="ru-RU" sz="1600" dirty="0" smtClean="0">
                <a:latin typeface="+mn-lt"/>
              </a:rPr>
              <a:t> </a:t>
            </a:r>
            <a:r>
              <a:rPr lang="ru-RU" sz="1600" dirty="0" err="1" smtClean="0">
                <a:latin typeface="+mn-lt"/>
              </a:rPr>
              <a:t>that</a:t>
            </a:r>
            <a:r>
              <a:rPr lang="ru-RU" sz="1600" dirty="0" smtClean="0">
                <a:latin typeface="+mn-lt"/>
              </a:rPr>
              <a:t> </a:t>
            </a:r>
            <a:r>
              <a:rPr lang="ru-RU" sz="1600" dirty="0" err="1" smtClean="0">
                <a:latin typeface="+mn-lt"/>
              </a:rPr>
              <a:t>identifies</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physical</a:t>
            </a:r>
            <a:r>
              <a:rPr lang="ru-RU" sz="1600" dirty="0" smtClean="0">
                <a:latin typeface="+mn-lt"/>
              </a:rPr>
              <a:t> </a:t>
            </a:r>
            <a:r>
              <a:rPr lang="ru-RU" sz="1600" dirty="0" err="1" smtClean="0">
                <a:latin typeface="+mn-lt"/>
              </a:rPr>
              <a:t>screen</a:t>
            </a:r>
            <a:r>
              <a:rPr lang="ru-RU" sz="1600" dirty="0" smtClean="0">
                <a:latin typeface="+mn-lt"/>
              </a:rPr>
              <a:t> </a:t>
            </a:r>
            <a:r>
              <a:rPr lang="ru-RU" sz="1600" dirty="0" err="1" smtClean="0">
                <a:latin typeface="+mn-lt"/>
              </a:rPr>
              <a:t>connected</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device</a:t>
            </a:r>
            <a:r>
              <a:rPr lang="ru-RU" sz="1600" dirty="0" smtClean="0">
                <a:latin typeface="+mn-lt"/>
              </a:rPr>
              <a:t>.</a:t>
            </a: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smtClean="0">
                <a:latin typeface="+mn-lt"/>
              </a:rPr>
              <a:t>A </a:t>
            </a:r>
            <a:r>
              <a:rPr lang="ru-RU" sz="1600" b="1" dirty="0" err="1" smtClean="0">
                <a:latin typeface="+mn-lt"/>
              </a:rPr>
              <a:t>UIWindow</a:t>
            </a:r>
            <a:r>
              <a:rPr lang="ru-RU" sz="1600" dirty="0" smtClean="0">
                <a:latin typeface="+mn-lt"/>
              </a:rPr>
              <a:t> </a:t>
            </a:r>
            <a:r>
              <a:rPr lang="ru-RU" sz="1600" dirty="0" err="1" smtClean="0">
                <a:latin typeface="+mn-lt"/>
              </a:rPr>
              <a:t>object</a:t>
            </a:r>
            <a:r>
              <a:rPr lang="ru-RU" sz="1600" dirty="0" smtClean="0">
                <a:latin typeface="+mn-lt"/>
              </a:rPr>
              <a:t> </a:t>
            </a:r>
            <a:r>
              <a:rPr lang="ru-RU" sz="1600" dirty="0" err="1" smtClean="0">
                <a:latin typeface="+mn-lt"/>
              </a:rPr>
              <a:t>that</a:t>
            </a:r>
            <a:r>
              <a:rPr lang="ru-RU" sz="1600" dirty="0" smtClean="0">
                <a:latin typeface="+mn-lt"/>
              </a:rPr>
              <a:t> </a:t>
            </a:r>
            <a:r>
              <a:rPr lang="ru-RU" sz="1600" dirty="0" err="1" smtClean="0">
                <a:latin typeface="+mn-lt"/>
              </a:rPr>
              <a:t>provides</a:t>
            </a:r>
            <a:r>
              <a:rPr lang="ru-RU" sz="1600" dirty="0" smtClean="0">
                <a:latin typeface="+mn-lt"/>
              </a:rPr>
              <a:t> </a:t>
            </a:r>
            <a:r>
              <a:rPr lang="ru-RU" sz="1600" dirty="0" err="1" smtClean="0">
                <a:latin typeface="+mn-lt"/>
              </a:rPr>
              <a:t>drawing</a:t>
            </a:r>
            <a:r>
              <a:rPr lang="ru-RU" sz="1600" dirty="0" smtClean="0">
                <a:latin typeface="+mn-lt"/>
              </a:rPr>
              <a:t> </a:t>
            </a:r>
            <a:r>
              <a:rPr lang="ru-RU" sz="1600" dirty="0" err="1" smtClean="0">
                <a:latin typeface="+mn-lt"/>
              </a:rPr>
              <a:t>support</a:t>
            </a:r>
            <a:r>
              <a:rPr lang="ru-RU" sz="1600" dirty="0" smtClean="0">
                <a:latin typeface="+mn-lt"/>
              </a:rPr>
              <a:t> </a:t>
            </a:r>
            <a:r>
              <a:rPr lang="ru-RU" sz="1600" dirty="0" err="1" smtClean="0">
                <a:latin typeface="+mn-lt"/>
              </a:rPr>
              <a:t>for</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screen</a:t>
            </a:r>
            <a:r>
              <a:rPr lang="ru-RU" sz="1600" dirty="0" smtClean="0">
                <a:latin typeface="+mn-lt"/>
              </a:rPr>
              <a:t>.</a:t>
            </a: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smtClean="0">
                <a:latin typeface="+mn-lt"/>
              </a:rPr>
              <a:t>A </a:t>
            </a:r>
            <a:r>
              <a:rPr lang="ru-RU" sz="1600" dirty="0" err="1" smtClean="0">
                <a:latin typeface="+mn-lt"/>
              </a:rPr>
              <a:t>set</a:t>
            </a:r>
            <a:r>
              <a:rPr lang="ru-RU" sz="1600" dirty="0" smtClean="0">
                <a:latin typeface="+mn-lt"/>
              </a:rPr>
              <a:t> </a:t>
            </a:r>
            <a:r>
              <a:rPr lang="ru-RU" sz="1600" dirty="0" err="1" smtClean="0">
                <a:latin typeface="+mn-lt"/>
              </a:rPr>
              <a:t>of</a:t>
            </a:r>
            <a:r>
              <a:rPr lang="ru-RU" sz="1600" dirty="0" smtClean="0">
                <a:latin typeface="+mn-lt"/>
              </a:rPr>
              <a:t> </a:t>
            </a:r>
            <a:r>
              <a:rPr lang="ru-RU" sz="1600" b="1" dirty="0" err="1" smtClean="0">
                <a:latin typeface="+mn-lt"/>
              </a:rPr>
              <a:t>UIView</a:t>
            </a:r>
            <a:r>
              <a:rPr lang="ru-RU" sz="1600" dirty="0" smtClean="0">
                <a:latin typeface="+mn-lt"/>
              </a:rPr>
              <a:t> </a:t>
            </a:r>
            <a:r>
              <a:rPr lang="ru-RU" sz="1600" dirty="0" err="1" smtClean="0">
                <a:latin typeface="+mn-lt"/>
              </a:rPr>
              <a:t>objects</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perform</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drawing</a:t>
            </a:r>
            <a:r>
              <a:rPr lang="ru-RU" sz="1600" dirty="0" smtClean="0">
                <a:latin typeface="+mn-lt"/>
              </a:rPr>
              <a:t>. </a:t>
            </a:r>
            <a:r>
              <a:rPr lang="ru-RU" sz="1600" dirty="0" err="1" smtClean="0">
                <a:latin typeface="+mn-lt"/>
              </a:rPr>
              <a:t>These</a:t>
            </a:r>
            <a:r>
              <a:rPr lang="ru-RU" sz="1600" dirty="0" smtClean="0">
                <a:latin typeface="+mn-lt"/>
              </a:rPr>
              <a:t> </a:t>
            </a:r>
            <a:r>
              <a:rPr lang="ru-RU" sz="1600" dirty="0" err="1" smtClean="0">
                <a:latin typeface="+mn-lt"/>
              </a:rPr>
              <a:t>objects</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attached</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window</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draw</a:t>
            </a:r>
            <a:r>
              <a:rPr lang="ru-RU" sz="1600" dirty="0" smtClean="0">
                <a:latin typeface="+mn-lt"/>
              </a:rPr>
              <a:t> </a:t>
            </a:r>
            <a:r>
              <a:rPr lang="ru-RU" sz="1600" dirty="0" err="1" smtClean="0">
                <a:latin typeface="+mn-lt"/>
              </a:rPr>
              <a:t>their</a:t>
            </a:r>
            <a:r>
              <a:rPr lang="ru-RU" sz="1600" dirty="0" smtClean="0">
                <a:latin typeface="+mn-lt"/>
              </a:rPr>
              <a:t> </a:t>
            </a:r>
            <a:r>
              <a:rPr lang="ru-RU" sz="1600" dirty="0" err="1" smtClean="0">
                <a:latin typeface="+mn-lt"/>
              </a:rPr>
              <a:t>contents</a:t>
            </a:r>
            <a:r>
              <a:rPr lang="ru-RU" sz="1600" dirty="0" smtClean="0">
                <a:latin typeface="+mn-lt"/>
              </a:rPr>
              <a:t> </a:t>
            </a:r>
            <a:r>
              <a:rPr lang="ru-RU" sz="1600" dirty="0" err="1" smtClean="0">
                <a:latin typeface="+mn-lt"/>
              </a:rPr>
              <a:t>when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window</a:t>
            </a:r>
            <a:r>
              <a:rPr lang="ru-RU" sz="1600" dirty="0" smtClean="0">
                <a:latin typeface="+mn-lt"/>
              </a:rPr>
              <a:t> </a:t>
            </a:r>
            <a:r>
              <a:rPr lang="ru-RU" sz="1600" dirty="0" err="1" smtClean="0">
                <a:latin typeface="+mn-lt"/>
              </a:rPr>
              <a:t>asks</a:t>
            </a:r>
            <a:r>
              <a:rPr lang="ru-RU" sz="1600" dirty="0" smtClean="0">
                <a:latin typeface="+mn-lt"/>
              </a:rPr>
              <a:t> </a:t>
            </a:r>
            <a:r>
              <a:rPr lang="ru-RU" sz="1600" dirty="0" err="1" smtClean="0">
                <a:latin typeface="+mn-lt"/>
              </a:rPr>
              <a:t>them</a:t>
            </a:r>
            <a:r>
              <a:rPr lang="ru-RU" sz="1600" dirty="0" smtClean="0">
                <a:latin typeface="+mn-lt"/>
              </a:rPr>
              <a:t> </a:t>
            </a:r>
            <a:r>
              <a:rPr lang="ru-RU" sz="1600" dirty="0" err="1" smtClean="0">
                <a:latin typeface="+mn-lt"/>
              </a:rPr>
              <a:t>to</a:t>
            </a:r>
            <a:r>
              <a:rPr lang="ru-RU" sz="1600" dirty="0" smtClean="0">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23239" name="Picture 7" descr="https://developer.apple.com/library/ios/featuredarticles/ViewControllerPGforiPhoneOS/Art/class_representation_2x.png"/>
          <p:cNvPicPr>
            <a:picLocks noChangeAspect="1" noChangeArrowheads="1"/>
          </p:cNvPicPr>
          <p:nvPr/>
        </p:nvPicPr>
        <p:blipFill>
          <a:blip r:embed="rId3" cstate="print"/>
          <a:srcRect/>
          <a:stretch>
            <a:fillRect/>
          </a:stretch>
        </p:blipFill>
        <p:spPr bwMode="auto">
          <a:xfrm>
            <a:off x="190081" y="4220443"/>
            <a:ext cx="1628775" cy="2085976"/>
          </a:xfrm>
          <a:prstGeom prst="rect">
            <a:avLst/>
          </a:prstGeom>
          <a:noFill/>
        </p:spPr>
      </p:pic>
      <p:sp>
        <p:nvSpPr>
          <p:cNvPr id="11" name="Rectangle 10"/>
          <p:cNvSpPr/>
          <p:nvPr/>
        </p:nvSpPr>
        <p:spPr>
          <a:xfrm>
            <a:off x="1748960" y="5004123"/>
            <a:ext cx="3193975" cy="584775"/>
          </a:xfrm>
          <a:prstGeom prst="rect">
            <a:avLst/>
          </a:prstGeom>
        </p:spPr>
        <p:txBody>
          <a:bodyPr wrap="square">
            <a:spAutoFit/>
          </a:bodyPr>
          <a:lstStyle/>
          <a:p>
            <a:pPr marL="342900" indent="-342900">
              <a:spcBef>
                <a:spcPct val="20000"/>
              </a:spcBef>
              <a:buClr>
                <a:srgbClr val="F26522"/>
              </a:buClr>
            </a:pPr>
            <a:r>
              <a:rPr lang="en-US" sz="1600" dirty="0" smtClean="0">
                <a:latin typeface="+mn-lt"/>
              </a:rPr>
              <a:t>Classes (and related important classes) are defined in </a:t>
            </a:r>
            <a:r>
              <a:rPr lang="en-US" sz="1600" dirty="0" err="1" smtClean="0">
                <a:latin typeface="+mn-lt"/>
              </a:rPr>
              <a:t>UIKit</a:t>
            </a:r>
            <a:endParaRPr lang="ru-RU" sz="1600" dirty="0" smtClean="0">
              <a:latin typeface="+mn-lt"/>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Popovers in Details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1488" y="1915286"/>
            <a:ext cx="5857586" cy="3798618"/>
          </a:xfrm>
        </p:spPr>
        <p:txBody>
          <a:bodyPr/>
          <a:lstStyle/>
          <a:p>
            <a:r>
              <a:rPr lang="en-US" dirty="0" smtClean="0"/>
              <a:t>Although not a view controller itself, the </a:t>
            </a:r>
            <a:r>
              <a:rPr lang="en-US" b="1" dirty="0" err="1" smtClean="0"/>
              <a:t>UIPopoverController</a:t>
            </a:r>
            <a:r>
              <a:rPr lang="en-US" dirty="0" smtClean="0"/>
              <a:t> class manages the presentation of view controllers. </a:t>
            </a:r>
          </a:p>
          <a:p>
            <a:r>
              <a:rPr lang="en-US" dirty="0" smtClean="0"/>
              <a:t>You use a popover controller object to present content using a popover, which is a visual layer that floats above your app’s window. </a:t>
            </a:r>
          </a:p>
          <a:p>
            <a:r>
              <a:rPr lang="en-US" dirty="0" smtClean="0"/>
              <a:t>Popovers provide a lightweight way to present or gather information from the user and are commonly used in the following situations:</a:t>
            </a:r>
          </a:p>
          <a:p>
            <a:pPr lvl="1"/>
            <a:r>
              <a:rPr lang="en-US" dirty="0" smtClean="0"/>
              <a:t>To display information about an object on the screen</a:t>
            </a:r>
          </a:p>
          <a:p>
            <a:pPr lvl="1"/>
            <a:r>
              <a:rPr lang="en-US" dirty="0" smtClean="0"/>
              <a:t>To manage frequently accessed tools or configuration options</a:t>
            </a:r>
          </a:p>
          <a:p>
            <a:pPr lvl="1"/>
            <a:r>
              <a:rPr lang="en-US" dirty="0" smtClean="0"/>
              <a:t>To present a list of actions to perform on objects inside one of your views</a:t>
            </a:r>
          </a:p>
          <a:p>
            <a:pPr lvl="1"/>
            <a:r>
              <a:rPr lang="en-US" dirty="0" smtClean="0"/>
              <a:t>To present one pane from a split view controller when the device is in a portrait orientation</a:t>
            </a:r>
          </a:p>
          <a:p>
            <a:endParaRPr lang="ru-RU" dirty="0"/>
          </a:p>
        </p:txBody>
      </p:sp>
      <p:sp>
        <p:nvSpPr>
          <p:cNvPr id="5" name="Content Placeholder 4"/>
          <p:cNvSpPr>
            <a:spLocks noGrp="1"/>
          </p:cNvSpPr>
          <p:nvPr>
            <p:ph sz="half" idx="13"/>
          </p:nvPr>
        </p:nvSpPr>
        <p:spPr/>
        <p:txBody>
          <a:bodyPr/>
          <a:lstStyle/>
          <a:p>
            <a:r>
              <a:rPr lang="en-US" b="1" dirty="0" smtClean="0"/>
              <a:t>Popovers</a:t>
            </a:r>
          </a:p>
          <a:p>
            <a:endParaRPr lang="ru-RU" dirty="0"/>
          </a:p>
        </p:txBody>
      </p:sp>
      <p:pic>
        <p:nvPicPr>
          <p:cNvPr id="188418" name="Picture 2" descr="https://developer.apple.com/library/ios/documentation/WindowsViews/Conceptual/ViewControllerCatalog/Art/splitview_portrait_popover.jpg"/>
          <p:cNvPicPr>
            <a:picLocks noChangeAspect="1" noChangeArrowheads="1"/>
          </p:cNvPicPr>
          <p:nvPr/>
        </p:nvPicPr>
        <p:blipFill>
          <a:blip r:embed="rId2" cstate="print"/>
          <a:srcRect/>
          <a:stretch>
            <a:fillRect/>
          </a:stretch>
        </p:blipFill>
        <p:spPr bwMode="auto">
          <a:xfrm>
            <a:off x="5896662" y="2002317"/>
            <a:ext cx="3147755" cy="4072567"/>
          </a:xfrm>
          <a:prstGeom prst="rect">
            <a:avLst/>
          </a:prstGeom>
          <a:noFill/>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6337" y="1955549"/>
            <a:ext cx="8542815" cy="4111422"/>
          </a:xfrm>
        </p:spPr>
        <p:txBody>
          <a:bodyPr/>
          <a:lstStyle/>
          <a:p>
            <a:r>
              <a:rPr lang="en-US" dirty="0" smtClean="0"/>
              <a:t>The content of a popover is derived from a view controller object that you provide. </a:t>
            </a:r>
          </a:p>
          <a:p>
            <a:r>
              <a:rPr lang="en-US" dirty="0" smtClean="0"/>
              <a:t>Popovers are capable of presenting most types of view controllers. </a:t>
            </a:r>
          </a:p>
          <a:p>
            <a:r>
              <a:rPr lang="en-US" dirty="0" smtClean="0"/>
              <a:t>When you are ready to present that view controller in a popover, do the following:</a:t>
            </a:r>
          </a:p>
          <a:p>
            <a:pPr lvl="1"/>
            <a:r>
              <a:rPr lang="en-US" dirty="0" smtClean="0"/>
              <a:t>Create an instance of the </a:t>
            </a:r>
            <a:r>
              <a:rPr lang="en-US" b="1" dirty="0" err="1" smtClean="0"/>
              <a:t>UIPopoverController</a:t>
            </a:r>
            <a:r>
              <a:rPr lang="en-US" dirty="0" smtClean="0"/>
              <a:t> class and initialize it with your view controller object.</a:t>
            </a:r>
          </a:p>
          <a:p>
            <a:pPr lvl="1"/>
            <a:r>
              <a:rPr lang="en-US" dirty="0" smtClean="0"/>
              <a:t>Specify the size of the popover, which you can do in one of two ways: </a:t>
            </a:r>
          </a:p>
          <a:p>
            <a:pPr lvl="2"/>
            <a:r>
              <a:rPr lang="en-US" dirty="0" smtClean="0"/>
              <a:t>Assign a value to the </a:t>
            </a:r>
            <a:r>
              <a:rPr lang="en-US" b="1" dirty="0" err="1" smtClean="0"/>
              <a:t>contentSizeForViewInPopover</a:t>
            </a:r>
            <a:r>
              <a:rPr lang="en-US" dirty="0" smtClean="0"/>
              <a:t> property of the view controller you want to display in the popover. </a:t>
            </a:r>
          </a:p>
          <a:p>
            <a:pPr lvl="2"/>
            <a:r>
              <a:rPr lang="en-US" dirty="0" smtClean="0"/>
              <a:t>Assign a value to the </a:t>
            </a:r>
            <a:r>
              <a:rPr lang="en-US" b="1" dirty="0" err="1" smtClean="0"/>
              <a:t>popoverContentSize</a:t>
            </a:r>
            <a:r>
              <a:rPr lang="en-US" dirty="0" smtClean="0"/>
              <a:t> property of the popover controller itself.</a:t>
            </a:r>
          </a:p>
          <a:p>
            <a:pPr lvl="1"/>
            <a:r>
              <a:rPr lang="en-US" dirty="0" smtClean="0"/>
              <a:t>(Optional) Assign a delegate to the popover. </a:t>
            </a:r>
          </a:p>
          <a:p>
            <a:pPr lvl="1"/>
            <a:r>
              <a:rPr lang="en-US" dirty="0" smtClean="0"/>
              <a:t>Present the popover.</a:t>
            </a:r>
          </a:p>
          <a:p>
            <a:r>
              <a:rPr lang="en-US" b="1" dirty="0" smtClean="0"/>
              <a:t>presentPopoverFromBarButtonItem:permittedArrowDirections:animated:</a:t>
            </a:r>
            <a:r>
              <a:rPr lang="en-US" dirty="0" smtClean="0"/>
              <a:t> method is a convenient way to present popovers from your app’s toolbar. </a:t>
            </a:r>
          </a:p>
          <a:p>
            <a:r>
              <a:rPr lang="en-US" dirty="0" smtClean="0"/>
              <a:t>You can also associate a popover with a particular part of one of your views using the </a:t>
            </a:r>
            <a:r>
              <a:rPr lang="en-US" b="1" dirty="0" err="1" smtClean="0"/>
              <a:t>presentPopoverFromRect:inView:permittedArrowDirections:animated</a:t>
            </a:r>
            <a:r>
              <a:rPr lang="en-US" b="1" dirty="0" smtClean="0"/>
              <a:t>:</a:t>
            </a:r>
            <a:r>
              <a:rPr lang="en-US" dirty="0" smtClean="0"/>
              <a:t> method.</a:t>
            </a:r>
            <a:endParaRPr lang="ru-RU" dirty="0"/>
          </a:p>
        </p:txBody>
      </p:sp>
      <p:sp>
        <p:nvSpPr>
          <p:cNvPr id="5" name="Content Placeholder 4"/>
          <p:cNvSpPr>
            <a:spLocks noGrp="1"/>
          </p:cNvSpPr>
          <p:nvPr>
            <p:ph sz="half" idx="13"/>
          </p:nvPr>
        </p:nvSpPr>
        <p:spPr/>
        <p:txBody>
          <a:bodyPr/>
          <a:lstStyle/>
          <a:p>
            <a:r>
              <a:rPr lang="en-US" b="1" dirty="0" smtClean="0"/>
              <a:t>Creating and Presenting a Popover</a:t>
            </a:r>
          </a:p>
          <a:p>
            <a:endParaRPr lang="ru-RU"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 y="1833791"/>
            <a:ext cx="8999145" cy="1706119"/>
          </a:xfrm>
        </p:spPr>
        <p:txBody>
          <a:bodyPr/>
          <a:lstStyle/>
          <a:p>
            <a:r>
              <a:rPr lang="en-US" dirty="0" smtClean="0"/>
              <a:t>The popover is stored in a property (defined by the owning class) that maintains a strong reference to the popover object. </a:t>
            </a:r>
          </a:p>
          <a:p>
            <a:r>
              <a:rPr lang="en-US" dirty="0" smtClean="0"/>
              <a:t>The size of the popover is set to the size of the view controller’s view, but the two need not be the same. </a:t>
            </a:r>
          </a:p>
          <a:p>
            <a:r>
              <a:rPr lang="en-US" dirty="0" smtClean="0"/>
              <a:t>Of course, if the two are not the same, you must use a scroll view to ensure the user can see all of the popover’s contents. </a:t>
            </a:r>
          </a:p>
          <a:p>
            <a:r>
              <a:rPr lang="en-US" dirty="0" smtClean="0"/>
              <a:t>Popovers are dismissed automatically when the user taps outside the popover view. You can dismiss it programmatically using the </a:t>
            </a:r>
            <a:r>
              <a:rPr lang="en-US" b="1" dirty="0" err="1" smtClean="0"/>
              <a:t>dismissPopoverAnimated</a:t>
            </a:r>
            <a:r>
              <a:rPr lang="en-US" b="1" dirty="0" smtClean="0"/>
              <a:t>:</a:t>
            </a:r>
            <a:r>
              <a:rPr lang="en-US" dirty="0" smtClean="0"/>
              <a:t> method.</a:t>
            </a:r>
          </a:p>
          <a:p>
            <a:endParaRPr lang="ru-RU" dirty="0"/>
          </a:p>
        </p:txBody>
      </p:sp>
      <p:sp>
        <p:nvSpPr>
          <p:cNvPr id="6" name="Content Placeholder 5"/>
          <p:cNvSpPr>
            <a:spLocks noGrp="1"/>
          </p:cNvSpPr>
          <p:nvPr>
            <p:ph sz="half" idx="13"/>
          </p:nvPr>
        </p:nvSpPr>
        <p:spPr/>
        <p:txBody>
          <a:bodyPr/>
          <a:lstStyle/>
          <a:p>
            <a:r>
              <a:rPr lang="en-US" dirty="0" smtClean="0"/>
              <a:t>Presenting a popover programmatically</a:t>
            </a:r>
            <a:endParaRPr lang="ru-RU" dirty="0"/>
          </a:p>
        </p:txBody>
      </p:sp>
      <p:sp>
        <p:nvSpPr>
          <p:cNvPr id="7" name="Rectangle 6"/>
          <p:cNvSpPr/>
          <p:nvPr/>
        </p:nvSpPr>
        <p:spPr>
          <a:xfrm>
            <a:off x="298756" y="4037863"/>
            <a:ext cx="8501207"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a:t>
            </a:r>
            <a:r>
              <a:rPr lang="en-US" sz="1600" dirty="0" err="1" smtClean="0">
                <a:latin typeface="Web" pitchFamily="2" charset="0"/>
              </a:rPr>
              <a:t>IBAction</a:t>
            </a:r>
            <a:r>
              <a:rPr lang="en-US" sz="1600" dirty="0" smtClean="0">
                <a:latin typeface="Web" pitchFamily="2" charset="0"/>
              </a:rPr>
              <a:t>)</a:t>
            </a:r>
            <a:r>
              <a:rPr lang="en-US" sz="1600" dirty="0" err="1" smtClean="0">
                <a:latin typeface="Web" pitchFamily="2" charset="0"/>
              </a:rPr>
              <a:t>toolbarItemTapped</a:t>
            </a:r>
            <a:r>
              <a:rPr lang="en-US" sz="1600" dirty="0" smtClean="0">
                <a:latin typeface="Web" pitchFamily="2" charset="0"/>
              </a:rPr>
              <a:t>:(id)sender{ </a:t>
            </a:r>
          </a:p>
          <a:p>
            <a:r>
              <a:rPr lang="en-US" sz="1600" dirty="0" smtClean="0">
                <a:latin typeface="Web" pitchFamily="2" charset="0"/>
              </a:rPr>
              <a:t>   </a:t>
            </a:r>
            <a:r>
              <a:rPr lang="en-US" sz="1600" dirty="0" err="1" smtClean="0">
                <a:latin typeface="Web" pitchFamily="2" charset="0"/>
              </a:rPr>
              <a:t>MyViewController</a:t>
            </a:r>
            <a:r>
              <a:rPr lang="en-US" sz="1600" dirty="0" smtClean="0">
                <a:latin typeface="Web" pitchFamily="2" charset="0"/>
              </a:rPr>
              <a:t>* content = [[</a:t>
            </a:r>
            <a:r>
              <a:rPr lang="en-US" sz="1600" dirty="0" err="1" smtClean="0">
                <a:latin typeface="Web" pitchFamily="2" charset="0"/>
              </a:rPr>
              <a:t>MyViewController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 </a:t>
            </a:r>
          </a:p>
          <a:p>
            <a:r>
              <a:rPr lang="en-US" sz="1600" dirty="0" smtClean="0">
                <a:latin typeface="Web" pitchFamily="2" charset="0"/>
              </a:rPr>
              <a:t>   </a:t>
            </a:r>
            <a:r>
              <a:rPr lang="en-US" sz="1600" dirty="0" err="1" smtClean="0">
                <a:latin typeface="Web" pitchFamily="2" charset="0"/>
              </a:rPr>
              <a:t>UIPopoverController</a:t>
            </a:r>
            <a:r>
              <a:rPr lang="en-US" sz="1600" dirty="0" smtClean="0">
                <a:latin typeface="Web" pitchFamily="2" charset="0"/>
              </a:rPr>
              <a:t>* </a:t>
            </a:r>
            <a:r>
              <a:rPr lang="en-US" sz="1600" dirty="0" err="1" smtClean="0">
                <a:latin typeface="Web" pitchFamily="2" charset="0"/>
              </a:rPr>
              <a:t>aPopover</a:t>
            </a:r>
            <a:r>
              <a:rPr lang="en-US" sz="1600" dirty="0" smtClean="0">
                <a:latin typeface="Web" pitchFamily="2" charset="0"/>
              </a:rPr>
              <a:t> = [[</a:t>
            </a:r>
            <a:r>
              <a:rPr lang="en-US" sz="1600" dirty="0" err="1" smtClean="0">
                <a:latin typeface="Web" pitchFamily="2" charset="0"/>
              </a:rPr>
              <a:t>UIPopoverController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initWithContentViewController:content</a:t>
            </a:r>
            <a:r>
              <a:rPr lang="en-US" sz="1600" dirty="0" smtClean="0">
                <a:latin typeface="Web" pitchFamily="2" charset="0"/>
              </a:rPr>
              <a:t>];</a:t>
            </a:r>
          </a:p>
          <a:p>
            <a:r>
              <a:rPr lang="en-US" sz="1600" dirty="0" smtClean="0">
                <a:latin typeface="Web" pitchFamily="2" charset="0"/>
              </a:rPr>
              <a:t>   </a:t>
            </a:r>
            <a:r>
              <a:rPr lang="en-US" sz="1600" dirty="0" err="1" smtClean="0">
                <a:latin typeface="Web" pitchFamily="2" charset="0"/>
              </a:rPr>
              <a:t>aPopover.delegate</a:t>
            </a:r>
            <a:r>
              <a:rPr lang="en-US" sz="1600" dirty="0" smtClean="0">
                <a:latin typeface="Web" pitchFamily="2" charset="0"/>
              </a:rPr>
              <a:t> = self; </a:t>
            </a:r>
          </a:p>
          <a:p>
            <a:r>
              <a:rPr lang="en-US" sz="1600" dirty="0" smtClean="0">
                <a:latin typeface="Web" pitchFamily="2" charset="0"/>
              </a:rPr>
              <a:t>   // Store the popover in a custom property for later use. </a:t>
            </a:r>
          </a:p>
          <a:p>
            <a:r>
              <a:rPr lang="en-US" sz="1600" dirty="0" smtClean="0">
                <a:latin typeface="Web" pitchFamily="2" charset="0"/>
              </a:rPr>
              <a:t>   </a:t>
            </a:r>
            <a:r>
              <a:rPr lang="en-US" sz="1600" dirty="0" err="1" smtClean="0">
                <a:latin typeface="Web" pitchFamily="2" charset="0"/>
              </a:rPr>
              <a:t>self.popoverController</a:t>
            </a:r>
            <a:r>
              <a:rPr lang="en-US" sz="1600" dirty="0" smtClean="0">
                <a:latin typeface="Web" pitchFamily="2" charset="0"/>
              </a:rPr>
              <a:t> = </a:t>
            </a:r>
            <a:r>
              <a:rPr lang="en-US" sz="1600" dirty="0" err="1" smtClean="0">
                <a:latin typeface="Web" pitchFamily="2" charset="0"/>
              </a:rPr>
              <a:t>aPopover</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self.popoverController</a:t>
            </a:r>
            <a:r>
              <a:rPr lang="en-US" sz="1600" dirty="0" smtClean="0">
                <a:latin typeface="Web" pitchFamily="2" charset="0"/>
              </a:rPr>
              <a:t> </a:t>
            </a:r>
            <a:r>
              <a:rPr lang="en-US" sz="1600" dirty="0" err="1" smtClean="0">
                <a:latin typeface="Web" pitchFamily="2" charset="0"/>
              </a:rPr>
              <a:t>presentPopoverFromBarButtonItem:sender</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permittedArrowDirections:UIPopoverArrowDirectionAny</a:t>
            </a:r>
            <a:r>
              <a:rPr lang="en-US" sz="1600" dirty="0" smtClean="0">
                <a:latin typeface="Web" pitchFamily="2" charset="0"/>
              </a:rPr>
              <a:t> </a:t>
            </a:r>
            <a:r>
              <a:rPr lang="en-US" sz="1600" dirty="0" err="1" smtClean="0">
                <a:latin typeface="Web" pitchFamily="2" charset="0"/>
              </a:rPr>
              <a:t>animated:YES</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1196753"/>
            <a:ext cx="5148064" cy="504056"/>
          </a:xfrm>
        </p:spPr>
        <p:txBody>
          <a:bodyPr/>
          <a:lstStyle/>
          <a:p>
            <a:r>
              <a:rPr lang="en-US" dirty="0" smtClean="0"/>
              <a:t>Resource Management in View Controllers</a:t>
            </a:r>
            <a:endParaRPr lang="en-US"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4573" y="1906214"/>
            <a:ext cx="8658769" cy="3798618"/>
          </a:xfrm>
        </p:spPr>
        <p:txBody>
          <a:bodyPr/>
          <a:lstStyle/>
          <a:p>
            <a:r>
              <a:rPr lang="en-US" dirty="0" smtClean="0"/>
              <a:t>When a view controller is first instantiated, it creates or loads objects it needs through its lifetime. It should not create its view hierarchy or objects associated with displaying content. It should focus on data objects and objects needed to implement its critical behaviors.</a:t>
            </a:r>
          </a:p>
          <a:p>
            <a:pPr>
              <a:buNone/>
            </a:pPr>
            <a:r>
              <a:rPr lang="en-US" sz="1800" b="1" dirty="0" smtClean="0"/>
              <a:t>Initializing a View Controller Loaded from a Storyboard</a:t>
            </a:r>
          </a:p>
          <a:p>
            <a:r>
              <a:rPr lang="en-US" dirty="0" smtClean="0"/>
              <a:t>When you create a view controller in a storyboard, the attributes you configure in Interface Builder are serialized into an archive. Later, when the view controller is instantiated, this archive is loaded into memory and processed. The archive is loaded by calling the view controller’s </a:t>
            </a:r>
            <a:r>
              <a:rPr lang="en-US" b="1" dirty="0" err="1" smtClean="0"/>
              <a:t>initWithCoder</a:t>
            </a:r>
            <a:r>
              <a:rPr lang="en-US" b="1" dirty="0" smtClean="0"/>
              <a:t>:</a:t>
            </a:r>
            <a:r>
              <a:rPr lang="en-US" dirty="0" smtClean="0"/>
              <a:t> method. Then, the </a:t>
            </a:r>
            <a:r>
              <a:rPr lang="en-US" b="1" dirty="0" err="1" smtClean="0"/>
              <a:t>awakeFromNib</a:t>
            </a:r>
            <a:r>
              <a:rPr lang="en-US" dirty="0" smtClean="0"/>
              <a:t> method is called on any object that implements that method. </a:t>
            </a:r>
          </a:p>
          <a:p>
            <a:pPr>
              <a:buNone/>
            </a:pPr>
            <a:r>
              <a:rPr lang="en-US" sz="1800" b="1" dirty="0" smtClean="0"/>
              <a:t>Initializing View Controllers Programmatically</a:t>
            </a:r>
          </a:p>
          <a:p>
            <a:r>
              <a:rPr lang="en-US" dirty="0" smtClean="0"/>
              <a:t>If a view controller allocates its resources programmatically, create a custom initialization method that is specific to your view controller. This method should call the super class’s </a:t>
            </a:r>
            <a:r>
              <a:rPr lang="en-US" b="1" dirty="0" smtClean="0"/>
              <a:t>init</a:t>
            </a:r>
            <a:r>
              <a:rPr lang="en-US" dirty="0" smtClean="0"/>
              <a:t> method and then perform any class specific initialization.</a:t>
            </a:r>
          </a:p>
          <a:p>
            <a:r>
              <a:rPr lang="en-US" dirty="0" smtClean="0"/>
              <a:t>In general, do not write complex initialization methods. Instead, implement a simple initialization method and then provide properties for clients of your view controller to configure its behaviors.</a:t>
            </a:r>
          </a:p>
          <a:p>
            <a:endParaRPr lang="ru-RU" dirty="0"/>
          </a:p>
        </p:txBody>
      </p:sp>
      <p:sp>
        <p:nvSpPr>
          <p:cNvPr id="5" name="Content Placeholder 4"/>
          <p:cNvSpPr>
            <a:spLocks noGrp="1"/>
          </p:cNvSpPr>
          <p:nvPr>
            <p:ph sz="half" idx="13"/>
          </p:nvPr>
        </p:nvSpPr>
        <p:spPr/>
        <p:txBody>
          <a:bodyPr/>
          <a:lstStyle/>
          <a:p>
            <a:r>
              <a:rPr lang="en-US" b="1" dirty="0" smtClean="0"/>
              <a:t>Initializing a View Controller</a:t>
            </a:r>
          </a:p>
          <a:p>
            <a:endParaRPr lang="ru-RU"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9176" y="1973655"/>
            <a:ext cx="4409038" cy="4093316"/>
          </a:xfrm>
        </p:spPr>
        <p:txBody>
          <a:bodyPr/>
          <a:lstStyle/>
          <a:p>
            <a:r>
              <a:rPr lang="en-US" dirty="0" smtClean="0"/>
              <a:t>Whenever some part of your app asks the view controller for its view object, the view controller loads the view hierarchy into memory and stores it in its </a:t>
            </a:r>
            <a:r>
              <a:rPr lang="en-US" b="1" dirty="0" smtClean="0"/>
              <a:t>view</a:t>
            </a:r>
            <a:r>
              <a:rPr lang="en-US" dirty="0" smtClean="0"/>
              <a:t> property.</a:t>
            </a:r>
          </a:p>
          <a:p>
            <a:r>
              <a:rPr lang="en-US" dirty="0" smtClean="0"/>
              <a:t>The steps that occur during the load cycle are:</a:t>
            </a:r>
          </a:p>
          <a:p>
            <a:pPr>
              <a:buFont typeface="+mj-lt"/>
              <a:buAutoNum type="arabicPeriod"/>
            </a:pPr>
            <a:r>
              <a:rPr lang="en-US" dirty="0" smtClean="0"/>
              <a:t>The view controller calls its </a:t>
            </a:r>
            <a:r>
              <a:rPr lang="en-US" b="1" dirty="0" err="1" smtClean="0"/>
              <a:t>loadView</a:t>
            </a:r>
            <a:r>
              <a:rPr lang="en-US" dirty="0" smtClean="0"/>
              <a:t> method. The default implementation of the </a:t>
            </a:r>
            <a:r>
              <a:rPr lang="en-US" dirty="0" err="1" smtClean="0"/>
              <a:t>loadView</a:t>
            </a:r>
            <a:r>
              <a:rPr lang="en-US" dirty="0" smtClean="0"/>
              <a:t> method does one of two things:</a:t>
            </a:r>
          </a:p>
          <a:p>
            <a:pPr lvl="1"/>
            <a:r>
              <a:rPr lang="en-US" dirty="0" smtClean="0"/>
              <a:t>If it is associated with a storyboard, it loads the views from the storyboard.</a:t>
            </a:r>
          </a:p>
          <a:p>
            <a:pPr lvl="1"/>
            <a:r>
              <a:rPr lang="en-US" dirty="0" smtClean="0"/>
              <a:t>If it is not associated with a storyboard, an empty </a:t>
            </a:r>
            <a:r>
              <a:rPr lang="en-US" b="1" dirty="0" err="1" smtClean="0"/>
              <a:t>UIView</a:t>
            </a:r>
            <a:r>
              <a:rPr lang="en-US" dirty="0" smtClean="0"/>
              <a:t> object is created and assigned to the view property.</a:t>
            </a:r>
          </a:p>
          <a:p>
            <a:pPr>
              <a:buFont typeface="+mj-lt"/>
              <a:buAutoNum type="arabicPeriod"/>
            </a:pPr>
            <a:r>
              <a:rPr lang="en-US" dirty="0" smtClean="0"/>
              <a:t>The view controller calls its </a:t>
            </a:r>
            <a:r>
              <a:rPr lang="en-US" b="1" dirty="0" err="1" smtClean="0"/>
              <a:t>viewDidLoad</a:t>
            </a:r>
            <a:r>
              <a:rPr lang="en-US" dirty="0" smtClean="0"/>
              <a:t> method, which enables your subclass to perform any additional load-time tasks.</a:t>
            </a:r>
          </a:p>
          <a:p>
            <a:endParaRPr lang="ru-RU" dirty="0"/>
          </a:p>
        </p:txBody>
      </p:sp>
      <p:sp>
        <p:nvSpPr>
          <p:cNvPr id="6" name="Content Placeholder 5"/>
          <p:cNvSpPr>
            <a:spLocks noGrp="1"/>
          </p:cNvSpPr>
          <p:nvPr>
            <p:ph sz="half" idx="13"/>
          </p:nvPr>
        </p:nvSpPr>
        <p:spPr/>
        <p:txBody>
          <a:bodyPr/>
          <a:lstStyle/>
          <a:p>
            <a:r>
              <a:rPr lang="en-US" b="1" dirty="0" smtClean="0"/>
              <a:t>A View Controller Instantiates Its View Hierarchy</a:t>
            </a:r>
          </a:p>
          <a:p>
            <a:endParaRPr lang="ru-RU" dirty="0"/>
          </a:p>
        </p:txBody>
      </p:sp>
      <p:pic>
        <p:nvPicPr>
          <p:cNvPr id="192514" name="Picture 2" descr="https://developer.apple.com/library/ios/featuredarticles/ViewControllerPGforiPhoneOS/Art/loading_a_view_into_memory_2x.png"/>
          <p:cNvPicPr>
            <a:picLocks noChangeAspect="1" noChangeArrowheads="1"/>
          </p:cNvPicPr>
          <p:nvPr/>
        </p:nvPicPr>
        <p:blipFill>
          <a:blip r:embed="rId2" cstate="print"/>
          <a:srcRect/>
          <a:stretch>
            <a:fillRect/>
          </a:stretch>
        </p:blipFill>
        <p:spPr bwMode="auto">
          <a:xfrm>
            <a:off x="4523601" y="2263351"/>
            <a:ext cx="4547975" cy="3875387"/>
          </a:xfrm>
          <a:prstGeom prst="rect">
            <a:avLst/>
          </a:prstGeom>
          <a:noFill/>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6" y="2042016"/>
            <a:ext cx="5616804" cy="2602412"/>
          </a:xfrm>
        </p:spPr>
        <p:txBody>
          <a:bodyPr/>
          <a:lstStyle/>
          <a:p>
            <a:r>
              <a:rPr lang="en-US" dirty="0" smtClean="0"/>
              <a:t>Using Interface Builder, you create connections between the views in your interface and your view controller.</a:t>
            </a:r>
          </a:p>
          <a:p>
            <a:r>
              <a:rPr lang="en-US" dirty="0" smtClean="0"/>
              <a:t>Below is shown the declaration of a custom </a:t>
            </a:r>
            <a:r>
              <a:rPr lang="en-US" dirty="0" err="1" smtClean="0"/>
              <a:t>MyViewController</a:t>
            </a:r>
            <a:r>
              <a:rPr lang="en-US" dirty="0" smtClean="0"/>
              <a:t> class’s two custom outlets (designated by the </a:t>
            </a:r>
            <a:r>
              <a:rPr lang="en-US" b="1" dirty="0" err="1" smtClean="0"/>
              <a:t>IBOutlet</a:t>
            </a:r>
            <a:r>
              <a:rPr lang="en-US" dirty="0" smtClean="0"/>
              <a:t> keyword) and a single action method (designated by the </a:t>
            </a:r>
            <a:r>
              <a:rPr lang="en-US" b="1" dirty="0" err="1" smtClean="0"/>
              <a:t>IBAction</a:t>
            </a:r>
            <a:r>
              <a:rPr lang="en-US" dirty="0" smtClean="0"/>
              <a:t> return type). </a:t>
            </a:r>
          </a:p>
          <a:p>
            <a:r>
              <a:rPr lang="en-US" dirty="0" smtClean="0"/>
              <a:t>The declarations are made in a category inside the implementation file. The outlets store references to a button and a text field in the storyboard, while the action method responds to taps in the button.</a:t>
            </a:r>
          </a:p>
          <a:p>
            <a:endParaRPr lang="ru-RU" dirty="0"/>
          </a:p>
        </p:txBody>
      </p:sp>
      <p:sp>
        <p:nvSpPr>
          <p:cNvPr id="6" name="Content Placeholder 5"/>
          <p:cNvSpPr>
            <a:spLocks noGrp="1"/>
          </p:cNvSpPr>
          <p:nvPr>
            <p:ph sz="half" idx="13"/>
          </p:nvPr>
        </p:nvSpPr>
        <p:spPr>
          <a:xfrm>
            <a:off x="280650" y="764351"/>
            <a:ext cx="8717912" cy="828554"/>
          </a:xfrm>
        </p:spPr>
        <p:txBody>
          <a:bodyPr/>
          <a:lstStyle/>
          <a:p>
            <a:r>
              <a:rPr lang="en-US" b="1" dirty="0" smtClean="0"/>
              <a:t>Configuring Actions and Outlets for Your View Controller</a:t>
            </a:r>
          </a:p>
          <a:p>
            <a:endParaRPr lang="ru-RU" dirty="0"/>
          </a:p>
        </p:txBody>
      </p:sp>
      <p:pic>
        <p:nvPicPr>
          <p:cNvPr id="197634" name="Picture 2" descr="https://developer.apple.com/library/ios/featuredarticles/ViewControllerPGforiPhoneOS/Art/storyboard_art_2x.png"/>
          <p:cNvPicPr>
            <a:picLocks noChangeAspect="1" noChangeArrowheads="1"/>
          </p:cNvPicPr>
          <p:nvPr/>
        </p:nvPicPr>
        <p:blipFill>
          <a:blip r:embed="rId2" cstate="print"/>
          <a:srcRect/>
          <a:stretch>
            <a:fillRect/>
          </a:stretch>
        </p:blipFill>
        <p:spPr bwMode="auto">
          <a:xfrm>
            <a:off x="5823045" y="2043112"/>
            <a:ext cx="3200400" cy="3371851"/>
          </a:xfrm>
          <a:prstGeom prst="rect">
            <a:avLst/>
          </a:prstGeom>
          <a:noFill/>
        </p:spPr>
      </p:pic>
      <p:sp>
        <p:nvSpPr>
          <p:cNvPr id="8" name="Rectangle 7"/>
          <p:cNvSpPr/>
          <p:nvPr/>
        </p:nvSpPr>
        <p:spPr>
          <a:xfrm>
            <a:off x="298756" y="4861705"/>
            <a:ext cx="5377767" cy="132343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@interface </a:t>
            </a:r>
            <a:r>
              <a:rPr lang="en-US" sz="1600" dirty="0" err="1" smtClean="0">
                <a:latin typeface="Web" pitchFamily="2" charset="0"/>
              </a:rPr>
              <a:t>MyViewController</a:t>
            </a:r>
            <a:r>
              <a:rPr lang="en-US" sz="1600" dirty="0" smtClean="0">
                <a:latin typeface="Web" pitchFamily="2" charset="0"/>
              </a:rPr>
              <a:t>()</a:t>
            </a:r>
          </a:p>
          <a:p>
            <a:r>
              <a:rPr lang="en-US" sz="1600" dirty="0" smtClean="0">
                <a:latin typeface="Web" pitchFamily="2" charset="0"/>
              </a:rPr>
              <a:t>    @property (</a:t>
            </a:r>
            <a:r>
              <a:rPr lang="en-US" sz="1600" dirty="0" err="1" smtClean="0">
                <a:latin typeface="Web" pitchFamily="2" charset="0"/>
              </a:rPr>
              <a:t>nonatomic</a:t>
            </a:r>
            <a:r>
              <a:rPr lang="en-US" sz="1600" dirty="0" smtClean="0">
                <a:latin typeface="Web" pitchFamily="2" charset="0"/>
              </a:rPr>
              <a:t>) </a:t>
            </a:r>
            <a:r>
              <a:rPr lang="en-US" sz="1600" dirty="0" err="1" smtClean="0">
                <a:latin typeface="Web" pitchFamily="2" charset="0"/>
              </a:rPr>
              <a:t>IBOutlet</a:t>
            </a:r>
            <a:r>
              <a:rPr lang="en-US" sz="1600" dirty="0" smtClean="0">
                <a:latin typeface="Web" pitchFamily="2" charset="0"/>
              </a:rPr>
              <a:t> id </a:t>
            </a:r>
            <a:r>
              <a:rPr lang="en-US" sz="1600" dirty="0" err="1" smtClean="0">
                <a:latin typeface="Web" pitchFamily="2" charset="0"/>
              </a:rPr>
              <a:t>myButton</a:t>
            </a:r>
            <a:r>
              <a:rPr lang="en-US" sz="1600" dirty="0" smtClean="0">
                <a:latin typeface="Web" pitchFamily="2" charset="0"/>
              </a:rPr>
              <a:t>;</a:t>
            </a:r>
          </a:p>
          <a:p>
            <a:r>
              <a:rPr lang="en-US" sz="1600" dirty="0" smtClean="0">
                <a:latin typeface="Web" pitchFamily="2" charset="0"/>
              </a:rPr>
              <a:t>    @property (</a:t>
            </a:r>
            <a:r>
              <a:rPr lang="en-US" sz="1600" dirty="0" err="1" smtClean="0">
                <a:latin typeface="Web" pitchFamily="2" charset="0"/>
              </a:rPr>
              <a:t>nonatomic</a:t>
            </a:r>
            <a:r>
              <a:rPr lang="en-US" sz="1600" dirty="0" smtClean="0">
                <a:latin typeface="Web" pitchFamily="2" charset="0"/>
              </a:rPr>
              <a:t>) </a:t>
            </a:r>
            <a:r>
              <a:rPr lang="en-US" sz="1600" dirty="0" err="1" smtClean="0">
                <a:latin typeface="Web" pitchFamily="2" charset="0"/>
              </a:rPr>
              <a:t>IBOutlet</a:t>
            </a:r>
            <a:r>
              <a:rPr lang="en-US" sz="1600" dirty="0" smtClean="0">
                <a:latin typeface="Web" pitchFamily="2" charset="0"/>
              </a:rPr>
              <a:t> id </a:t>
            </a:r>
            <a:r>
              <a:rPr lang="en-US" sz="1600" dirty="0" err="1" smtClean="0">
                <a:latin typeface="Web" pitchFamily="2" charset="0"/>
              </a:rPr>
              <a:t>myTextField</a:t>
            </a:r>
            <a:r>
              <a:rPr lang="en-US" sz="1600" dirty="0" smtClean="0">
                <a:latin typeface="Web" pitchFamily="2" charset="0"/>
              </a:rPr>
              <a:t>; </a:t>
            </a:r>
          </a:p>
          <a:p>
            <a:r>
              <a:rPr lang="en-US" sz="1600" dirty="0" smtClean="0">
                <a:latin typeface="Web" pitchFamily="2" charset="0"/>
              </a:rPr>
              <a:t>    - (</a:t>
            </a:r>
            <a:r>
              <a:rPr lang="en-US" sz="1600" dirty="0" err="1" smtClean="0">
                <a:latin typeface="Web" pitchFamily="2" charset="0"/>
              </a:rPr>
              <a:t>IBAction</a:t>
            </a:r>
            <a:r>
              <a:rPr lang="en-US" sz="1600" dirty="0" smtClean="0">
                <a:latin typeface="Web" pitchFamily="2" charset="0"/>
              </a:rPr>
              <a:t>)</a:t>
            </a:r>
            <a:r>
              <a:rPr lang="en-US" sz="1600" dirty="0" err="1" smtClean="0">
                <a:latin typeface="Web" pitchFamily="2" charset="0"/>
              </a:rPr>
              <a:t>myAction</a:t>
            </a:r>
            <a:r>
              <a:rPr lang="en-US" sz="1600" dirty="0" smtClean="0">
                <a:latin typeface="Web" pitchFamily="2" charset="0"/>
              </a:rPr>
              <a:t>:(id)sender;</a:t>
            </a:r>
          </a:p>
          <a:p>
            <a:r>
              <a:rPr lang="en-US" sz="1600" dirty="0" smtClean="0">
                <a:latin typeface="Web" pitchFamily="2" charset="0"/>
              </a:rPr>
              <a:t>@end</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 y="1928388"/>
            <a:ext cx="9026305" cy="4138583"/>
          </a:xfrm>
        </p:spPr>
        <p:txBody>
          <a:bodyPr/>
          <a:lstStyle/>
          <a:p>
            <a:r>
              <a:rPr lang="en-US" dirty="0" smtClean="0"/>
              <a:t>If you prefer to create views programmatically, instead of using a storyboard, you do so by overriding your view controller’s </a:t>
            </a:r>
            <a:r>
              <a:rPr lang="en-US" b="1" dirty="0" err="1" smtClean="0"/>
              <a:t>loadView</a:t>
            </a:r>
            <a:r>
              <a:rPr lang="en-US" dirty="0" smtClean="0"/>
              <a:t> method. Your implementation of this method should do the following: </a:t>
            </a:r>
          </a:p>
          <a:p>
            <a:pPr>
              <a:buFont typeface="+mj-lt"/>
              <a:buAutoNum type="arabicPeriod"/>
            </a:pPr>
            <a:r>
              <a:rPr lang="en-US" dirty="0" smtClean="0"/>
              <a:t>Create a root view object. </a:t>
            </a:r>
          </a:p>
          <a:p>
            <a:r>
              <a:rPr lang="en-US" dirty="0" smtClean="0"/>
              <a:t>The root view contains all other views associated with your view controller. </a:t>
            </a:r>
          </a:p>
          <a:p>
            <a:r>
              <a:rPr lang="en-US" dirty="0" smtClean="0"/>
              <a:t>You can use a generic </a:t>
            </a:r>
            <a:r>
              <a:rPr lang="en-US" b="1" dirty="0" err="1" smtClean="0"/>
              <a:t>UIView</a:t>
            </a:r>
            <a:r>
              <a:rPr lang="en-US" dirty="0" smtClean="0"/>
              <a:t> object, a custom view you define, or any other view.</a:t>
            </a:r>
          </a:p>
          <a:p>
            <a:pPr>
              <a:buFont typeface="+mj-lt"/>
              <a:buAutoNum type="arabicPeriod" startAt="2"/>
            </a:pPr>
            <a:r>
              <a:rPr lang="en-US" dirty="0" smtClean="0"/>
              <a:t>Create additional </a:t>
            </a:r>
            <a:r>
              <a:rPr lang="en-US" dirty="0" err="1" smtClean="0"/>
              <a:t>subviews</a:t>
            </a:r>
            <a:r>
              <a:rPr lang="en-US" dirty="0" smtClean="0"/>
              <a:t> and add them to the root view.</a:t>
            </a:r>
          </a:p>
          <a:p>
            <a:r>
              <a:rPr lang="en-US" dirty="0" smtClean="0"/>
              <a:t>For each view, you should:</a:t>
            </a:r>
          </a:p>
          <a:p>
            <a:pPr lvl="1"/>
            <a:r>
              <a:rPr lang="en-US" dirty="0" smtClean="0"/>
              <a:t>Create and initialize the view.</a:t>
            </a:r>
          </a:p>
          <a:p>
            <a:pPr lvl="1"/>
            <a:r>
              <a:rPr lang="en-US" dirty="0" smtClean="0"/>
              <a:t>Add the view to a parent view using the </a:t>
            </a:r>
            <a:r>
              <a:rPr lang="en-US" b="1" dirty="0" err="1" smtClean="0"/>
              <a:t>addSubview</a:t>
            </a:r>
            <a:r>
              <a:rPr lang="en-US" b="1" dirty="0" smtClean="0"/>
              <a:t>:</a:t>
            </a:r>
            <a:r>
              <a:rPr lang="en-US" dirty="0" smtClean="0"/>
              <a:t> method.</a:t>
            </a:r>
          </a:p>
          <a:p>
            <a:pPr>
              <a:buFont typeface="+mj-lt"/>
              <a:buAutoNum type="arabicPeriod" startAt="3"/>
            </a:pPr>
            <a:r>
              <a:rPr lang="en-US" dirty="0" smtClean="0"/>
              <a:t>If you are using auto layout, assign sufficient constraints to each of the views you just created to control the position and size of your views. Otherwise, implement the </a:t>
            </a:r>
            <a:r>
              <a:rPr lang="en-US" b="1" dirty="0" err="1" smtClean="0"/>
              <a:t>viewWillLayoutSubviews</a:t>
            </a:r>
            <a:r>
              <a:rPr lang="en-US" dirty="0" smtClean="0"/>
              <a:t> and </a:t>
            </a:r>
            <a:r>
              <a:rPr lang="en-US" b="1" dirty="0" err="1" smtClean="0"/>
              <a:t>viewDidLayoutSubviews</a:t>
            </a:r>
            <a:r>
              <a:rPr lang="en-US" dirty="0" smtClean="0"/>
              <a:t> methods to adjust the frames of the </a:t>
            </a:r>
            <a:r>
              <a:rPr lang="en-US" dirty="0" err="1" smtClean="0"/>
              <a:t>subviews</a:t>
            </a:r>
            <a:r>
              <a:rPr lang="en-US" dirty="0" smtClean="0"/>
              <a:t> in the view hierarchy.</a:t>
            </a:r>
          </a:p>
          <a:p>
            <a:pPr>
              <a:buFont typeface="+mj-lt"/>
              <a:buAutoNum type="arabicPeriod" startAt="4"/>
            </a:pPr>
            <a:r>
              <a:rPr lang="en-US" dirty="0" smtClean="0"/>
              <a:t>Assign the root view to the </a:t>
            </a:r>
            <a:r>
              <a:rPr lang="en-US" b="1" dirty="0" smtClean="0"/>
              <a:t>view</a:t>
            </a:r>
            <a:r>
              <a:rPr lang="en-US" dirty="0" smtClean="0"/>
              <a:t> property of your view controller.</a:t>
            </a:r>
          </a:p>
          <a:p>
            <a:r>
              <a:rPr lang="en-US" dirty="0" smtClean="0"/>
              <a:t>See the next slide for the code sample</a:t>
            </a:r>
            <a:endParaRPr lang="ru-RU" dirty="0"/>
          </a:p>
        </p:txBody>
      </p:sp>
      <p:sp>
        <p:nvSpPr>
          <p:cNvPr id="6" name="Content Placeholder 5"/>
          <p:cNvSpPr>
            <a:spLocks noGrp="1"/>
          </p:cNvSpPr>
          <p:nvPr>
            <p:ph sz="half" idx="13"/>
          </p:nvPr>
        </p:nvSpPr>
        <p:spPr/>
        <p:txBody>
          <a:bodyPr/>
          <a:lstStyle/>
          <a:p>
            <a:r>
              <a:rPr lang="en-US" b="1" dirty="0" smtClean="0"/>
              <a:t>Creating a View Programmatically</a:t>
            </a:r>
          </a:p>
          <a:p>
            <a:endParaRPr lang="ru-RU" dirty="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265" y="4363771"/>
            <a:ext cx="9026305" cy="851026"/>
          </a:xfrm>
        </p:spPr>
        <p:txBody>
          <a:bodyPr/>
          <a:lstStyle/>
          <a:p>
            <a:r>
              <a:rPr lang="en-US" b="1" dirty="0" smtClean="0"/>
              <a:t>Note:</a:t>
            </a:r>
            <a:r>
              <a:rPr lang="en-US" dirty="0" smtClean="0"/>
              <a:t> When overriding the </a:t>
            </a:r>
            <a:r>
              <a:rPr lang="en-US" dirty="0" err="1" smtClean="0"/>
              <a:t>loadView</a:t>
            </a:r>
            <a:r>
              <a:rPr lang="en-US" dirty="0" smtClean="0"/>
              <a:t> method to create your views programmatically, you should not call super. Doing so initiates the default view-loading behavior and usually just wastes CPU cycles. Your own implementation of the </a:t>
            </a:r>
            <a:r>
              <a:rPr lang="en-US" dirty="0" err="1" smtClean="0"/>
              <a:t>loadView</a:t>
            </a:r>
            <a:r>
              <a:rPr lang="en-US" dirty="0" smtClean="0"/>
              <a:t> method should do all the work that is needed to create a root view and </a:t>
            </a:r>
            <a:r>
              <a:rPr lang="en-US" dirty="0" err="1" smtClean="0"/>
              <a:t>subviews</a:t>
            </a:r>
            <a:r>
              <a:rPr lang="en-US" dirty="0" smtClean="0"/>
              <a:t> for your view controller.</a:t>
            </a:r>
            <a:endParaRPr lang="ru-RU" dirty="0"/>
          </a:p>
        </p:txBody>
      </p:sp>
      <p:sp>
        <p:nvSpPr>
          <p:cNvPr id="6" name="Content Placeholder 5"/>
          <p:cNvSpPr>
            <a:spLocks noGrp="1"/>
          </p:cNvSpPr>
          <p:nvPr>
            <p:ph sz="half" idx="13"/>
          </p:nvPr>
        </p:nvSpPr>
        <p:spPr/>
        <p:txBody>
          <a:bodyPr/>
          <a:lstStyle/>
          <a:p>
            <a:r>
              <a:rPr lang="en-US" b="1" dirty="0" smtClean="0"/>
              <a:t>Creating a View Programmatically (end)</a:t>
            </a:r>
          </a:p>
          <a:p>
            <a:endParaRPr lang="ru-RU" dirty="0"/>
          </a:p>
        </p:txBody>
      </p:sp>
      <p:sp>
        <p:nvSpPr>
          <p:cNvPr id="4" name="Rectangle 3"/>
          <p:cNvSpPr/>
          <p:nvPr/>
        </p:nvSpPr>
        <p:spPr>
          <a:xfrm>
            <a:off x="135794" y="2064184"/>
            <a:ext cx="8781869" cy="2062103"/>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buFontTx/>
              <a:buChar char="-"/>
            </a:pPr>
            <a:r>
              <a:rPr lang="en-US" sz="1600" dirty="0" smtClean="0">
                <a:latin typeface="Web" pitchFamily="2" charset="0"/>
              </a:rPr>
              <a:t>(void)</a:t>
            </a:r>
            <a:r>
              <a:rPr lang="en-US" sz="1600" dirty="0" err="1" smtClean="0">
                <a:latin typeface="Web" pitchFamily="2" charset="0"/>
              </a:rPr>
              <a:t>loadView</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CGRect</a:t>
            </a:r>
            <a:r>
              <a:rPr lang="en-US" sz="1600" dirty="0" smtClean="0">
                <a:latin typeface="Web" pitchFamily="2" charset="0"/>
              </a:rPr>
              <a:t> </a:t>
            </a:r>
            <a:r>
              <a:rPr lang="en-US" sz="1600" dirty="0" err="1" smtClean="0">
                <a:latin typeface="Web" pitchFamily="2" charset="0"/>
              </a:rPr>
              <a:t>applicationFrame</a:t>
            </a:r>
            <a:r>
              <a:rPr lang="en-US" sz="1600" dirty="0" smtClean="0">
                <a:latin typeface="Web" pitchFamily="2" charset="0"/>
              </a:rPr>
              <a:t> = [[</a:t>
            </a:r>
            <a:r>
              <a:rPr lang="en-US" sz="1600" dirty="0" err="1" smtClean="0">
                <a:latin typeface="Web" pitchFamily="2" charset="0"/>
              </a:rPr>
              <a:t>UIScreen</a:t>
            </a:r>
            <a:r>
              <a:rPr lang="en-US" sz="1600" dirty="0" smtClean="0">
                <a:latin typeface="Web" pitchFamily="2" charset="0"/>
              </a:rPr>
              <a:t> </a:t>
            </a:r>
            <a:r>
              <a:rPr lang="en-US" sz="1600" dirty="0" err="1" smtClean="0">
                <a:latin typeface="Web" pitchFamily="2" charset="0"/>
              </a:rPr>
              <a:t>mainScreen</a:t>
            </a:r>
            <a:r>
              <a:rPr lang="en-US" sz="1600" dirty="0" smtClean="0">
                <a:latin typeface="Web" pitchFamily="2" charset="0"/>
              </a:rPr>
              <a:t>] </a:t>
            </a:r>
            <a:r>
              <a:rPr lang="en-US" sz="1600" dirty="0" err="1" smtClean="0">
                <a:latin typeface="Web" pitchFamily="2" charset="0"/>
              </a:rPr>
              <a:t>applicationFrame</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UIView</a:t>
            </a:r>
            <a:r>
              <a:rPr lang="en-US" sz="1600" dirty="0" smtClean="0">
                <a:latin typeface="Web" pitchFamily="2" charset="0"/>
              </a:rPr>
              <a:t> *</a:t>
            </a:r>
            <a:r>
              <a:rPr lang="en-US" sz="1600" dirty="0" err="1" smtClean="0">
                <a:latin typeface="Web" pitchFamily="2" charset="0"/>
              </a:rPr>
              <a:t>contentView</a:t>
            </a:r>
            <a:r>
              <a:rPr lang="en-US" sz="1600" dirty="0" smtClean="0">
                <a:latin typeface="Web" pitchFamily="2" charset="0"/>
              </a:rPr>
              <a:t> = [[</a:t>
            </a:r>
            <a:r>
              <a:rPr lang="en-US" sz="1600" dirty="0" err="1" smtClean="0">
                <a:latin typeface="Web" pitchFamily="2" charset="0"/>
              </a:rPr>
              <a:t>UIView</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initWithFrame:applicationFrame</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contentView.backgroundColor</a:t>
            </a:r>
            <a:r>
              <a:rPr lang="en-US" sz="1600" dirty="0" smtClean="0">
                <a:latin typeface="Web" pitchFamily="2" charset="0"/>
              </a:rPr>
              <a:t> = [</a:t>
            </a:r>
            <a:r>
              <a:rPr lang="en-US" sz="1600" dirty="0" err="1" smtClean="0">
                <a:latin typeface="Web" pitchFamily="2" charset="0"/>
              </a:rPr>
              <a:t>UIColor</a:t>
            </a:r>
            <a:r>
              <a:rPr lang="en-US" sz="1600" dirty="0" smtClean="0">
                <a:latin typeface="Web" pitchFamily="2" charset="0"/>
              </a:rPr>
              <a:t> </a:t>
            </a:r>
            <a:r>
              <a:rPr lang="en-US" sz="1600" dirty="0" err="1" smtClean="0">
                <a:latin typeface="Web" pitchFamily="2" charset="0"/>
              </a:rPr>
              <a:t>blackColor</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self.view</a:t>
            </a:r>
            <a:r>
              <a:rPr lang="en-US" sz="1600" dirty="0" smtClean="0">
                <a:latin typeface="Web" pitchFamily="2" charset="0"/>
              </a:rPr>
              <a:t> = </a:t>
            </a:r>
            <a:r>
              <a:rPr lang="en-US" sz="1600" dirty="0" err="1" smtClean="0">
                <a:latin typeface="Web" pitchFamily="2" charset="0"/>
              </a:rPr>
              <a:t>contentView</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levelView</a:t>
            </a:r>
            <a:r>
              <a:rPr lang="en-US" sz="1600" dirty="0" smtClean="0">
                <a:latin typeface="Web" pitchFamily="2" charset="0"/>
              </a:rPr>
              <a:t> = [[</a:t>
            </a:r>
            <a:r>
              <a:rPr lang="en-US" sz="1600" dirty="0" err="1" smtClean="0">
                <a:latin typeface="Web" pitchFamily="2" charset="0"/>
              </a:rPr>
              <a:t>LevelView</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initWithFrame:applicationFrame</a:t>
            </a:r>
            <a:r>
              <a:rPr lang="en-US" sz="1600" dirty="0" smtClean="0">
                <a:latin typeface="Web" pitchFamily="2" charset="0"/>
              </a:rPr>
              <a:t> </a:t>
            </a:r>
            <a:r>
              <a:rPr lang="en-US" sz="1600" dirty="0" err="1" smtClean="0">
                <a:latin typeface="Web" pitchFamily="2" charset="0"/>
              </a:rPr>
              <a:t>viewController:self</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self.view</a:t>
            </a:r>
            <a:r>
              <a:rPr lang="en-US" sz="1600" dirty="0" smtClean="0">
                <a:latin typeface="Web" pitchFamily="2" charset="0"/>
              </a:rPr>
              <a:t> </a:t>
            </a:r>
            <a:r>
              <a:rPr lang="en-US" sz="1600" dirty="0" err="1" smtClean="0">
                <a:latin typeface="Web" pitchFamily="2" charset="0"/>
              </a:rPr>
              <a:t>addSubview:levelView</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1539" y="1934256"/>
            <a:ext cx="8721305" cy="4518302"/>
          </a:xfrm>
        </p:spPr>
        <p:txBody>
          <a:bodyPr/>
          <a:lstStyle/>
          <a:p>
            <a:pPr marL="342900" indent="-342900">
              <a:buClr>
                <a:srgbClr val="F26522"/>
              </a:buClr>
              <a:buFont typeface="Arial" pitchFamily="34" charset="0"/>
              <a:buChar char="•"/>
            </a:pPr>
            <a:r>
              <a:rPr lang="en-US" sz="1600" dirty="0" smtClean="0">
                <a:solidFill>
                  <a:schemeClr val="tx1"/>
                </a:solidFill>
              </a:rPr>
              <a:t>A view represents a user interface element. Each view covers a specific area. Within that area, it displays contents or responds to user events.</a:t>
            </a:r>
          </a:p>
          <a:p>
            <a:pPr marL="342900" indent="-342900">
              <a:buClr>
                <a:srgbClr val="F26522"/>
              </a:buClr>
              <a:buFont typeface="Arial" pitchFamily="34" charset="0"/>
              <a:buChar char="•"/>
            </a:pPr>
            <a:r>
              <a:rPr lang="en-US" sz="1600" dirty="0" smtClean="0">
                <a:solidFill>
                  <a:schemeClr val="tx1"/>
                </a:solidFill>
              </a:rPr>
              <a:t>Views can be nested in a view hierarchy. </a:t>
            </a:r>
            <a:r>
              <a:rPr lang="en-US" sz="1600" dirty="0" err="1" smtClean="0">
                <a:solidFill>
                  <a:schemeClr val="tx1"/>
                </a:solidFill>
              </a:rPr>
              <a:t>Subviews</a:t>
            </a:r>
            <a:r>
              <a:rPr lang="en-US" sz="1600" dirty="0" smtClean="0">
                <a:solidFill>
                  <a:schemeClr val="tx1"/>
                </a:solidFill>
              </a:rPr>
              <a:t> are positioned and drawn relative to their </a:t>
            </a:r>
            <a:r>
              <a:rPr lang="en-US" sz="1600" dirty="0" err="1" smtClean="0">
                <a:solidFill>
                  <a:schemeClr val="tx1"/>
                </a:solidFill>
              </a:rPr>
              <a:t>superview</a:t>
            </a:r>
            <a:r>
              <a:rPr lang="en-US" sz="1600" dirty="0" smtClean="0">
                <a:solidFill>
                  <a:schemeClr val="tx1"/>
                </a:solidFill>
              </a:rPr>
              <a:t>. Thus, when the </a:t>
            </a:r>
            <a:r>
              <a:rPr lang="en-US" sz="1600" dirty="0" err="1" smtClean="0">
                <a:solidFill>
                  <a:schemeClr val="tx1"/>
                </a:solidFill>
              </a:rPr>
              <a:t>superview</a:t>
            </a:r>
            <a:r>
              <a:rPr lang="en-US" sz="1600" dirty="0" smtClean="0">
                <a:solidFill>
                  <a:schemeClr val="tx1"/>
                </a:solidFill>
              </a:rPr>
              <a:t> moves, its </a:t>
            </a:r>
            <a:r>
              <a:rPr lang="en-US" sz="1600" dirty="0" err="1" smtClean="0">
                <a:solidFill>
                  <a:schemeClr val="tx1"/>
                </a:solidFill>
              </a:rPr>
              <a:t>subviews</a:t>
            </a:r>
            <a:r>
              <a:rPr lang="en-US" sz="1600" dirty="0" smtClean="0">
                <a:solidFill>
                  <a:schemeClr val="tx1"/>
                </a:solidFill>
              </a:rPr>
              <a:t> move with it. This hierarchy makes it easy to assemble a group of related views by placing them in a common </a:t>
            </a:r>
            <a:r>
              <a:rPr lang="en-US" sz="1600" dirty="0" err="1" smtClean="0">
                <a:solidFill>
                  <a:schemeClr val="tx1"/>
                </a:solidFill>
              </a:rPr>
              <a:t>superview</a:t>
            </a:r>
            <a:r>
              <a:rPr lang="en-US" sz="1600" dirty="0" smtClean="0">
                <a:solidFill>
                  <a:schemeClr val="tx1"/>
                </a:solidFill>
              </a:rPr>
              <a:t>.</a:t>
            </a:r>
          </a:p>
          <a:p>
            <a:pPr marL="342900" indent="-342900">
              <a:buClr>
                <a:srgbClr val="F26522"/>
              </a:buClr>
              <a:buFont typeface="Arial" pitchFamily="34" charset="0"/>
              <a:buChar char="•"/>
            </a:pPr>
            <a:r>
              <a:rPr lang="en-US" sz="1600" dirty="0" smtClean="0">
                <a:solidFill>
                  <a:schemeClr val="tx1"/>
                </a:solidFill>
              </a:rPr>
              <a:t>Views can animate their property values. When a change to a property value is animated, the value gradually changes over a defined period of time until it reaches the new value. Changes to multiple properties across multiple views can be coordinated in a single animation.</a:t>
            </a:r>
          </a:p>
          <a:p>
            <a:pPr marL="342900" indent="-342900">
              <a:buClr>
                <a:srgbClr val="F26522"/>
              </a:buClr>
              <a:buFont typeface="Arial" pitchFamily="34" charset="0"/>
              <a:buChar char="•"/>
            </a:pPr>
            <a:r>
              <a:rPr lang="en-US" sz="1600" dirty="0" smtClean="0">
                <a:solidFill>
                  <a:schemeClr val="tx1"/>
                </a:solidFill>
              </a:rPr>
              <a:t>Animation is critically important to </a:t>
            </a:r>
            <a:r>
              <a:rPr lang="en-US" sz="1600" dirty="0" err="1" smtClean="0">
                <a:solidFill>
                  <a:schemeClr val="tx1"/>
                </a:solidFill>
              </a:rPr>
              <a:t>iOS</a:t>
            </a:r>
            <a:r>
              <a:rPr lang="en-US" sz="1600" dirty="0" smtClean="0">
                <a:solidFill>
                  <a:schemeClr val="tx1"/>
                </a:solidFill>
              </a:rPr>
              <a:t> app development. Because most apps display only a portion of their contents at one time, an animation allows the user to see when a transition occurred and where the new content came from. An instantaneous transition might confuse the user.</a:t>
            </a:r>
          </a:p>
          <a:p>
            <a:pPr marL="342900" indent="-342900">
              <a:buClr>
                <a:srgbClr val="F26522"/>
              </a:buClr>
              <a:buFont typeface="Arial" pitchFamily="34" charset="0"/>
              <a:buChar char="•"/>
            </a:pPr>
            <a:endParaRPr lang="ru-RU" sz="1600" dirty="0" smtClean="0">
              <a:solidFill>
                <a:schemeClr val="tx1"/>
              </a:solidFill>
            </a:endParaRPr>
          </a:p>
        </p:txBody>
      </p:sp>
      <p:sp>
        <p:nvSpPr>
          <p:cNvPr id="4" name="Content Placeholder 3"/>
          <p:cNvSpPr>
            <a:spLocks noGrp="1"/>
          </p:cNvSpPr>
          <p:nvPr>
            <p:ph sz="half" idx="13"/>
          </p:nvPr>
        </p:nvSpPr>
        <p:spPr/>
        <p:txBody>
          <a:bodyPr/>
          <a:lstStyle/>
          <a:p>
            <a:r>
              <a:rPr lang="en-US" dirty="0" smtClean="0"/>
              <a:t>Salient Features of Views</a:t>
            </a:r>
            <a:endParaRPr lang="ru-RU" dirty="0"/>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4574" y="1824738"/>
            <a:ext cx="8776464" cy="3798618"/>
          </a:xfrm>
        </p:spPr>
        <p:txBody>
          <a:bodyPr/>
          <a:lstStyle/>
          <a:p>
            <a:r>
              <a:rPr lang="en-US" dirty="0" smtClean="0"/>
              <a:t>The </a:t>
            </a:r>
            <a:r>
              <a:rPr lang="en-US" b="1" dirty="0" err="1" smtClean="0"/>
              <a:t>UIViewController</a:t>
            </a:r>
            <a:r>
              <a:rPr lang="en-US" dirty="0" smtClean="0"/>
              <a:t> class provides some methods for memory management tasks.</a:t>
            </a:r>
            <a:endParaRPr lang="ru-RU" dirty="0"/>
          </a:p>
        </p:txBody>
      </p:sp>
      <p:sp>
        <p:nvSpPr>
          <p:cNvPr id="6" name="Content Placeholder 5"/>
          <p:cNvSpPr>
            <a:spLocks noGrp="1"/>
          </p:cNvSpPr>
          <p:nvPr>
            <p:ph sz="half" idx="13"/>
          </p:nvPr>
        </p:nvSpPr>
        <p:spPr/>
        <p:txBody>
          <a:bodyPr/>
          <a:lstStyle/>
          <a:p>
            <a:r>
              <a:rPr lang="en-US" b="1" dirty="0" smtClean="0"/>
              <a:t>Managing Memory Efficiently</a:t>
            </a:r>
          </a:p>
          <a:p>
            <a:endParaRPr lang="ru-RU" dirty="0"/>
          </a:p>
        </p:txBody>
      </p:sp>
      <p:graphicFrame>
        <p:nvGraphicFramePr>
          <p:cNvPr id="7" name="Table 6"/>
          <p:cNvGraphicFramePr>
            <a:graphicFrameLocks noGrp="1"/>
          </p:cNvGraphicFramePr>
          <p:nvPr/>
        </p:nvGraphicFramePr>
        <p:xfrm>
          <a:off x="120713" y="2157554"/>
          <a:ext cx="8878431" cy="4168984"/>
        </p:xfrm>
        <a:graphic>
          <a:graphicData uri="http://schemas.openxmlformats.org/drawingml/2006/table">
            <a:tbl>
              <a:tblPr firstRow="1" bandRow="1">
                <a:tableStyleId>{5C22544A-7EE6-4342-B048-85BDC9FD1C3A}</a:tableStyleId>
              </a:tblPr>
              <a:tblGrid>
                <a:gridCol w="2079279"/>
                <a:gridCol w="1892174"/>
                <a:gridCol w="4906978"/>
              </a:tblGrid>
              <a:tr h="419944">
                <a:tc>
                  <a:txBody>
                    <a:bodyPr/>
                    <a:lstStyle/>
                    <a:p>
                      <a:r>
                        <a:rPr lang="en-US" sz="1200" dirty="0"/>
                        <a:t>Task</a:t>
                      </a:r>
                    </a:p>
                  </a:txBody>
                  <a:tcPr marL="38100" marR="38100" marT="38100" marB="38100" anchor="ctr"/>
                </a:tc>
                <a:tc>
                  <a:txBody>
                    <a:bodyPr/>
                    <a:lstStyle/>
                    <a:p>
                      <a:r>
                        <a:rPr lang="en-US" sz="1200"/>
                        <a:t>Methods</a:t>
                      </a:r>
                    </a:p>
                  </a:txBody>
                  <a:tcPr marL="38100" marR="38100" marT="38100" marB="38100" anchor="ctr"/>
                </a:tc>
                <a:tc>
                  <a:txBody>
                    <a:bodyPr/>
                    <a:lstStyle/>
                    <a:p>
                      <a:r>
                        <a:rPr lang="en-US" sz="1200" dirty="0"/>
                        <a:t>Discussion</a:t>
                      </a:r>
                    </a:p>
                  </a:txBody>
                  <a:tcPr marL="38100" marR="38100" marT="38100" marB="38100" anchor="ctr"/>
                </a:tc>
              </a:tr>
              <a:tr h="419944">
                <a:tc>
                  <a:txBody>
                    <a:bodyPr/>
                    <a:lstStyle/>
                    <a:p>
                      <a:r>
                        <a:rPr lang="en-US" sz="1200"/>
                        <a:t>Allocating critical data structures required by your view controller</a:t>
                      </a:r>
                    </a:p>
                  </a:txBody>
                  <a:tcPr marL="38100" marR="38100" marT="38100" marB="38100" anchor="ctr"/>
                </a:tc>
                <a:tc>
                  <a:txBody>
                    <a:bodyPr/>
                    <a:lstStyle/>
                    <a:p>
                      <a:r>
                        <a:rPr lang="en-US" sz="1200"/>
                        <a:t>Initialization methods</a:t>
                      </a:r>
                    </a:p>
                  </a:txBody>
                  <a:tcPr marL="38100" marR="38100" marT="38100" marB="38100" anchor="ctr"/>
                </a:tc>
                <a:tc>
                  <a:txBody>
                    <a:bodyPr/>
                    <a:lstStyle/>
                    <a:p>
                      <a:r>
                        <a:rPr lang="en-US" sz="1200" dirty="0"/>
                        <a:t>Your custom initialization method (whether it is named init or something else) is always responsible for putting your view controller object in a known good state. This includes allocating whatever data structures are needed to ensure proper operation.</a:t>
                      </a:r>
                    </a:p>
                  </a:txBody>
                  <a:tcPr marL="38100" marR="38100" marT="38100" marB="38100" anchor="ctr"/>
                </a:tc>
              </a:tr>
              <a:tr h="419944">
                <a:tc>
                  <a:txBody>
                    <a:bodyPr/>
                    <a:lstStyle/>
                    <a:p>
                      <a:r>
                        <a:rPr lang="en-US" sz="1200"/>
                        <a:t>Creating your view objects</a:t>
                      </a:r>
                    </a:p>
                  </a:txBody>
                  <a:tcPr marL="38100" marR="38100" marT="38100" marB="38100" anchor="ctr"/>
                </a:tc>
                <a:tc>
                  <a:txBody>
                    <a:bodyPr/>
                    <a:lstStyle/>
                    <a:p>
                      <a:r>
                        <a:rPr lang="en-US" sz="1200" b="1" dirty="0" err="1"/>
                        <a:t>loadView</a:t>
                      </a:r>
                      <a:endParaRPr lang="en-US" sz="1200" b="1" dirty="0"/>
                    </a:p>
                  </a:txBody>
                  <a:tcPr marL="38100" marR="38100" marT="38100" marB="38100" anchor="ctr"/>
                </a:tc>
                <a:tc>
                  <a:txBody>
                    <a:bodyPr/>
                    <a:lstStyle/>
                    <a:p>
                      <a:r>
                        <a:rPr lang="en-US" sz="1200" dirty="0"/>
                        <a:t>Overriding the </a:t>
                      </a:r>
                      <a:r>
                        <a:rPr lang="en-US" sz="1200" b="1" dirty="0" err="1"/>
                        <a:t>loadView</a:t>
                      </a:r>
                      <a:r>
                        <a:rPr lang="en-US" sz="1200" dirty="0"/>
                        <a:t> method is required only if you intend to create your views programmatically</a:t>
                      </a:r>
                      <a:r>
                        <a:rPr lang="en-US" sz="1200" dirty="0" smtClean="0"/>
                        <a:t>.</a:t>
                      </a:r>
                      <a:endParaRPr lang="en-US" sz="1200" dirty="0"/>
                    </a:p>
                  </a:txBody>
                  <a:tcPr marL="38100" marR="38100" marT="38100" marB="38100" anchor="ctr"/>
                </a:tc>
              </a:tr>
              <a:tr h="419944">
                <a:tc>
                  <a:txBody>
                    <a:bodyPr/>
                    <a:lstStyle/>
                    <a:p>
                      <a:r>
                        <a:rPr lang="en-US" sz="1200"/>
                        <a:t>Creating custom objects</a:t>
                      </a:r>
                    </a:p>
                  </a:txBody>
                  <a:tcPr marL="38100" marR="38100" marT="38100" marB="38100" anchor="ctr"/>
                </a:tc>
                <a:tc>
                  <a:txBody>
                    <a:bodyPr/>
                    <a:lstStyle/>
                    <a:p>
                      <a:r>
                        <a:rPr lang="en-US" sz="1200" dirty="0"/>
                        <a:t>Custom properties and methods</a:t>
                      </a:r>
                    </a:p>
                  </a:txBody>
                  <a:tcPr marL="38100" marR="38100" marT="38100" marB="38100" anchor="ctr"/>
                </a:tc>
                <a:tc>
                  <a:txBody>
                    <a:bodyPr/>
                    <a:lstStyle/>
                    <a:p>
                      <a:r>
                        <a:rPr lang="en-US" sz="1200" dirty="0" smtClean="0"/>
                        <a:t>Consider </a:t>
                      </a:r>
                      <a:r>
                        <a:rPr lang="en-US" sz="1200" dirty="0"/>
                        <a:t>using a pattern similar the </a:t>
                      </a:r>
                      <a:r>
                        <a:rPr lang="en-US" sz="1200" b="1" dirty="0" err="1"/>
                        <a:t>loadView</a:t>
                      </a:r>
                      <a:r>
                        <a:rPr lang="en-US" sz="1200" dirty="0"/>
                        <a:t> method. Create a property that holds the object and a matched method to initialize it. </a:t>
                      </a:r>
                    </a:p>
                  </a:txBody>
                  <a:tcPr marL="38100" marR="38100" marT="38100" marB="38100" anchor="ctr"/>
                </a:tc>
              </a:tr>
              <a:tr h="419944">
                <a:tc>
                  <a:txBody>
                    <a:bodyPr/>
                    <a:lstStyle/>
                    <a:p>
                      <a:r>
                        <a:rPr lang="en-US" sz="1200"/>
                        <a:t>Allocating or loading data to be displayed in your view</a:t>
                      </a:r>
                    </a:p>
                  </a:txBody>
                  <a:tcPr marL="38100" marR="38100" marT="38100" marB="38100" anchor="ctr"/>
                </a:tc>
                <a:tc>
                  <a:txBody>
                    <a:bodyPr/>
                    <a:lstStyle/>
                    <a:p>
                      <a:r>
                        <a:rPr lang="en-US" sz="1200" b="1" dirty="0" err="1"/>
                        <a:t>viewDidLoad</a:t>
                      </a:r>
                      <a:endParaRPr lang="en-US" sz="1200" b="1" dirty="0"/>
                    </a:p>
                  </a:txBody>
                  <a:tcPr marL="38100" marR="38100" marT="38100" marB="38100" anchor="ctr"/>
                </a:tc>
                <a:tc>
                  <a:txBody>
                    <a:bodyPr/>
                    <a:lstStyle/>
                    <a:p>
                      <a:r>
                        <a:rPr lang="en-US" sz="1200" dirty="0"/>
                        <a:t>Data objects are typically provided by configuring your view controller’s properties. Any additional data objects your view controller wants to create should be done by overriding the </a:t>
                      </a:r>
                      <a:r>
                        <a:rPr lang="en-US" sz="1200" dirty="0" err="1"/>
                        <a:t>viewDidLoad</a:t>
                      </a:r>
                      <a:r>
                        <a:rPr lang="en-US" sz="1200" dirty="0"/>
                        <a:t> method. By the time this method is called, your view objects are guaranteed to exist and to be in a known good state.</a:t>
                      </a:r>
                    </a:p>
                  </a:txBody>
                  <a:tcPr marL="38100" marR="38100" marT="38100" marB="38100" anchor="ctr"/>
                </a:tc>
              </a:tr>
              <a:tr h="419944">
                <a:tc>
                  <a:txBody>
                    <a:bodyPr/>
                    <a:lstStyle/>
                    <a:p>
                      <a:r>
                        <a:rPr lang="en-US" sz="1200" dirty="0"/>
                        <a:t>Responding to low-memory notifications</a:t>
                      </a:r>
                    </a:p>
                  </a:txBody>
                  <a:tcPr marL="38100" marR="38100" marT="38100" marB="38100" anchor="ctr"/>
                </a:tc>
                <a:tc>
                  <a:txBody>
                    <a:bodyPr/>
                    <a:lstStyle/>
                    <a:p>
                      <a:r>
                        <a:rPr lang="en-US" sz="1200" b="1" dirty="0" err="1"/>
                        <a:t>didReceiveMemoryWarning</a:t>
                      </a:r>
                      <a:endParaRPr lang="en-US" sz="1200" b="1" dirty="0"/>
                    </a:p>
                  </a:txBody>
                  <a:tcPr marL="38100" marR="38100" marT="38100" marB="38100" anchor="ctr"/>
                </a:tc>
                <a:tc>
                  <a:txBody>
                    <a:bodyPr/>
                    <a:lstStyle/>
                    <a:p>
                      <a:r>
                        <a:rPr lang="en-US" sz="1200" dirty="0"/>
                        <a:t>Use this method to </a:t>
                      </a:r>
                      <a:r>
                        <a:rPr lang="en-US" sz="1200" dirty="0" err="1"/>
                        <a:t>deallocate</a:t>
                      </a:r>
                      <a:r>
                        <a:rPr lang="en-US" sz="1200" dirty="0"/>
                        <a:t> all noncritical objects associated with your view controller. </a:t>
                      </a:r>
                    </a:p>
                  </a:txBody>
                  <a:tcPr marL="38100" marR="38100" marT="38100" marB="38100" anchor="ctr"/>
                </a:tc>
              </a:tr>
              <a:tr h="419944">
                <a:tc>
                  <a:txBody>
                    <a:bodyPr/>
                    <a:lstStyle/>
                    <a:p>
                      <a:r>
                        <a:rPr lang="en-US" sz="1200" dirty="0"/>
                        <a:t>Releasing critical data structures required by your view controller</a:t>
                      </a:r>
                    </a:p>
                  </a:txBody>
                  <a:tcPr marL="38100" marR="38100" marT="38100" marB="38100" anchor="ctr"/>
                </a:tc>
                <a:tc>
                  <a:txBody>
                    <a:bodyPr/>
                    <a:lstStyle/>
                    <a:p>
                      <a:r>
                        <a:rPr lang="en-US" sz="1200" b="1" dirty="0" err="1"/>
                        <a:t>dealloc</a:t>
                      </a:r>
                      <a:endParaRPr lang="en-US" sz="1200" b="1" dirty="0"/>
                    </a:p>
                  </a:txBody>
                  <a:tcPr marL="38100" marR="38100" marT="38100" marB="38100" anchor="ctr"/>
                </a:tc>
                <a:tc>
                  <a:txBody>
                    <a:bodyPr/>
                    <a:lstStyle/>
                    <a:p>
                      <a:r>
                        <a:rPr lang="en-US" sz="1200" dirty="0"/>
                        <a:t>Override this method only to perform any last-minute cleanup of your view controller class. Objects stored in instance variables and properties are automatically released; you do not need to release them explicitly.</a:t>
                      </a:r>
                    </a:p>
                  </a:txBody>
                  <a:tcPr marL="38100" marR="38100" marT="38100" marB="38100" anchor="ctr"/>
                </a:tc>
              </a:tr>
            </a:tbl>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62549" y="1969604"/>
            <a:ext cx="8691327" cy="3798618"/>
          </a:xfrm>
        </p:spPr>
        <p:txBody>
          <a:bodyPr/>
          <a:lstStyle/>
          <a:p>
            <a:r>
              <a:rPr lang="en-US" dirty="0" smtClean="0"/>
              <a:t>The default behavior for a view controller is to load its view hierarchy when the </a:t>
            </a:r>
            <a:r>
              <a:rPr lang="en-US" b="1" dirty="0" smtClean="0"/>
              <a:t>view</a:t>
            </a:r>
            <a:r>
              <a:rPr lang="en-US" dirty="0" smtClean="0"/>
              <a:t> property is first accessed and thereafter keep it in memory until the view controller is disposed of. However, the system automatically releases these expensive resources when the view is not attached to a window. </a:t>
            </a:r>
          </a:p>
          <a:p>
            <a:r>
              <a:rPr lang="en-US" dirty="0" smtClean="0"/>
              <a:t>You can explicitly release the view hierarchy if that additional memory is necessary for your app. </a:t>
            </a:r>
          </a:p>
          <a:p>
            <a:endParaRPr lang="ru-RU" dirty="0"/>
          </a:p>
        </p:txBody>
      </p:sp>
      <p:sp>
        <p:nvSpPr>
          <p:cNvPr id="6" name="Content Placeholder 5"/>
          <p:cNvSpPr>
            <a:spLocks noGrp="1"/>
          </p:cNvSpPr>
          <p:nvPr>
            <p:ph sz="half" idx="13"/>
          </p:nvPr>
        </p:nvSpPr>
        <p:spPr>
          <a:xfrm>
            <a:off x="421863" y="565185"/>
            <a:ext cx="8314162" cy="828554"/>
          </a:xfrm>
        </p:spPr>
        <p:txBody>
          <a:bodyPr/>
          <a:lstStyle/>
          <a:p>
            <a:r>
              <a:rPr lang="en-US" b="1" dirty="0" smtClean="0"/>
              <a:t>On </a:t>
            </a:r>
            <a:r>
              <a:rPr lang="en-US" b="1" dirty="0" err="1" smtClean="0"/>
              <a:t>iOS</a:t>
            </a:r>
            <a:r>
              <a:rPr lang="en-US" b="1" dirty="0" smtClean="0"/>
              <a:t> 6 and Later, a View Controller Unloads Its Own Views When Desired</a:t>
            </a:r>
          </a:p>
          <a:p>
            <a:endParaRPr lang="ru-RU" dirty="0"/>
          </a:p>
        </p:txBody>
      </p:sp>
      <p:sp>
        <p:nvSpPr>
          <p:cNvPr id="7" name="Rectangle 6"/>
          <p:cNvSpPr/>
          <p:nvPr/>
        </p:nvSpPr>
        <p:spPr>
          <a:xfrm>
            <a:off x="172008" y="3404129"/>
            <a:ext cx="8781869" cy="2308324"/>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buFontTx/>
              <a:buChar char="-"/>
            </a:pPr>
            <a:r>
              <a:rPr lang="en-US" sz="1600" dirty="0" smtClean="0">
                <a:latin typeface="Web" pitchFamily="2" charset="0"/>
              </a:rPr>
              <a:t>(void)</a:t>
            </a:r>
            <a:r>
              <a:rPr lang="en-US" sz="1600" dirty="0" err="1" smtClean="0">
                <a:latin typeface="Web" pitchFamily="2" charset="0"/>
              </a:rPr>
              <a:t>didReceiveMemoryWarning</a:t>
            </a:r>
            <a:r>
              <a:rPr lang="en-US" sz="1600" dirty="0" smtClean="0">
                <a:latin typeface="Web" pitchFamily="2" charset="0"/>
              </a:rPr>
              <a:t> { </a:t>
            </a:r>
          </a:p>
          <a:p>
            <a:r>
              <a:rPr lang="en-US" sz="1600" dirty="0" smtClean="0">
                <a:latin typeface="Web" pitchFamily="2" charset="0"/>
              </a:rPr>
              <a:t>   [super </a:t>
            </a:r>
            <a:r>
              <a:rPr lang="en-US" sz="1600" dirty="0" err="1" smtClean="0">
                <a:latin typeface="Web" pitchFamily="2" charset="0"/>
              </a:rPr>
              <a:t>didReceiveMemoryWarning</a:t>
            </a:r>
            <a:r>
              <a:rPr lang="en-US" sz="1600" dirty="0" smtClean="0">
                <a:latin typeface="Web" pitchFamily="2" charset="0"/>
              </a:rPr>
              <a:t>]; </a:t>
            </a:r>
          </a:p>
          <a:p>
            <a:r>
              <a:rPr lang="en-US" sz="1600" dirty="0" smtClean="0">
                <a:latin typeface="Web" pitchFamily="2" charset="0"/>
              </a:rPr>
              <a:t>   // 1. Add code to clean up any of your own resources that are no longer necessary. </a:t>
            </a:r>
          </a:p>
          <a:p>
            <a:r>
              <a:rPr lang="en-US" sz="1600" dirty="0" smtClean="0">
                <a:latin typeface="Web" pitchFamily="2" charset="0"/>
              </a:rPr>
              <a:t>   if ([</a:t>
            </a:r>
            <a:r>
              <a:rPr lang="en-US" sz="1600" dirty="0" err="1" smtClean="0">
                <a:latin typeface="Web" pitchFamily="2" charset="0"/>
              </a:rPr>
              <a:t>self.view</a:t>
            </a:r>
            <a:r>
              <a:rPr lang="en-US" sz="1600" dirty="0" smtClean="0">
                <a:latin typeface="Web" pitchFamily="2" charset="0"/>
              </a:rPr>
              <a:t> window] == nil) { </a:t>
            </a:r>
          </a:p>
          <a:p>
            <a:r>
              <a:rPr lang="en-US" sz="1600" dirty="0" smtClean="0">
                <a:latin typeface="Web" pitchFamily="2" charset="0"/>
              </a:rPr>
              <a:t>       // 2. Add code to preserve data stored in the views that might be needed later. </a:t>
            </a:r>
          </a:p>
          <a:p>
            <a:r>
              <a:rPr lang="en-US" sz="1600" dirty="0" smtClean="0">
                <a:latin typeface="Web" pitchFamily="2" charset="0"/>
              </a:rPr>
              <a:t>       // 3. Add code to clean up other strong references to the view in the view hierarchy. </a:t>
            </a:r>
          </a:p>
          <a:p>
            <a:r>
              <a:rPr lang="en-US" sz="1600" dirty="0" smtClean="0">
                <a:latin typeface="Web" pitchFamily="2" charset="0"/>
              </a:rPr>
              <a:t>       </a:t>
            </a:r>
            <a:r>
              <a:rPr lang="en-US" sz="1600" dirty="0" err="1" smtClean="0">
                <a:latin typeface="Web" pitchFamily="2" charset="0"/>
              </a:rPr>
              <a:t>self.view</a:t>
            </a:r>
            <a:r>
              <a:rPr lang="en-US" sz="1600" dirty="0" smtClean="0">
                <a:latin typeface="Web" pitchFamily="2" charset="0"/>
              </a:rPr>
              <a:t> = nil; </a:t>
            </a:r>
          </a:p>
          <a:p>
            <a:r>
              <a:rPr lang="en-US" sz="1600" dirty="0" smtClean="0">
                <a:latin typeface="Web" pitchFamily="2" charset="0"/>
              </a:rPr>
              <a:t>   }</a:t>
            </a:r>
          </a:p>
          <a:p>
            <a:r>
              <a:rPr lang="en-US" sz="1600" dirty="0" smtClean="0">
                <a:latin typeface="Web" pitchFamily="2" charset="0"/>
              </a:rPr>
              <a:t>}</a:t>
            </a:r>
          </a:p>
        </p:txBody>
      </p:sp>
      <p:sp>
        <p:nvSpPr>
          <p:cNvPr id="198657" name="Rectangle 1"/>
          <p:cNvSpPr>
            <a:spLocks noChangeArrowheads="1"/>
          </p:cNvSpPr>
          <p:nvPr/>
        </p:nvSpPr>
        <p:spPr bwMode="auto">
          <a:xfrm>
            <a:off x="244444" y="5950864"/>
            <a:ext cx="8718487" cy="3385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The</a:t>
            </a:r>
            <a:r>
              <a:rPr lang="ru-RU" sz="1600" dirty="0" smtClean="0">
                <a:latin typeface="+mn-lt"/>
              </a:rPr>
              <a:t> </a:t>
            </a:r>
            <a:r>
              <a:rPr lang="ru-RU" sz="1600" dirty="0" err="1" smtClean="0">
                <a:latin typeface="+mn-lt"/>
              </a:rPr>
              <a:t>next</a:t>
            </a:r>
            <a:r>
              <a:rPr lang="ru-RU" sz="1600" dirty="0" smtClean="0">
                <a:latin typeface="+mn-lt"/>
              </a:rPr>
              <a:t> </a:t>
            </a:r>
            <a:r>
              <a:rPr lang="ru-RU" sz="1600" dirty="0" err="1" smtClean="0">
                <a:latin typeface="+mn-lt"/>
              </a:rPr>
              <a:t>time</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view</a:t>
            </a:r>
            <a:r>
              <a:rPr lang="ru-RU" sz="1600" dirty="0" smtClean="0">
                <a:latin typeface="+mn-lt"/>
              </a:rPr>
              <a:t> </a:t>
            </a:r>
            <a:r>
              <a:rPr lang="ru-RU" sz="1600" dirty="0" err="1" smtClean="0">
                <a:latin typeface="+mn-lt"/>
              </a:rPr>
              <a:t>property</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accessed</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reloaded</a:t>
            </a:r>
            <a:r>
              <a:rPr lang="ru-RU" sz="1600" dirty="0" smtClean="0">
                <a:latin typeface="+mn-lt"/>
              </a:rPr>
              <a:t> </a:t>
            </a:r>
            <a:r>
              <a:rPr lang="ru-RU" sz="1600" dirty="0" err="1" smtClean="0">
                <a:latin typeface="+mn-lt"/>
              </a:rPr>
              <a:t>exactly</a:t>
            </a:r>
            <a:r>
              <a:rPr lang="ru-RU" sz="1600" dirty="0" smtClean="0">
                <a:latin typeface="+mn-lt"/>
              </a:rPr>
              <a:t> </a:t>
            </a:r>
            <a:r>
              <a:rPr lang="ru-RU" sz="1600" dirty="0" err="1" smtClean="0">
                <a:latin typeface="+mn-lt"/>
              </a:rPr>
              <a:t>as</a:t>
            </a:r>
            <a:r>
              <a:rPr lang="ru-RU" sz="1600" dirty="0" smtClean="0">
                <a:latin typeface="+mn-lt"/>
              </a:rPr>
              <a:t> </a:t>
            </a:r>
            <a:r>
              <a:rPr lang="ru-RU" sz="1600" dirty="0" err="1" smtClean="0">
                <a:latin typeface="+mn-lt"/>
              </a:rPr>
              <a:t>it</a:t>
            </a:r>
            <a:r>
              <a:rPr lang="ru-RU" sz="1600" dirty="0" smtClean="0">
                <a:latin typeface="+mn-lt"/>
              </a:rPr>
              <a:t> </a:t>
            </a:r>
            <a:r>
              <a:rPr lang="ru-RU" sz="1600" dirty="0" err="1" smtClean="0">
                <a:latin typeface="+mn-lt"/>
              </a:rPr>
              <a:t>was</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first</a:t>
            </a:r>
            <a:r>
              <a:rPr lang="ru-RU" sz="1600" dirty="0" smtClean="0">
                <a:latin typeface="+mn-lt"/>
              </a:rPr>
              <a:t> </a:t>
            </a:r>
            <a:r>
              <a:rPr lang="ru-RU" sz="1600" dirty="0" err="1" smtClean="0">
                <a:latin typeface="+mn-lt"/>
              </a:rPr>
              <a:t>time</a:t>
            </a:r>
            <a:r>
              <a:rPr lang="ru-RU" sz="1600" dirty="0" smtClean="0">
                <a:latin typeface="+mn-lt"/>
              </a:rPr>
              <a:t>.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0252" y="1734210"/>
            <a:ext cx="4865367" cy="4340676"/>
          </a:xfrm>
        </p:spPr>
        <p:txBody>
          <a:bodyPr/>
          <a:lstStyle/>
          <a:p>
            <a:r>
              <a:rPr lang="en-US" dirty="0" smtClean="0"/>
              <a:t>In earlier versions of </a:t>
            </a:r>
            <a:r>
              <a:rPr lang="en-US" dirty="0" err="1" smtClean="0"/>
              <a:t>iOS</a:t>
            </a:r>
            <a:r>
              <a:rPr lang="en-US" dirty="0" smtClean="0"/>
              <a:t> the steps that occur during the unload cycle are as follows:</a:t>
            </a:r>
          </a:p>
          <a:p>
            <a:pPr>
              <a:buFont typeface="+mj-lt"/>
              <a:buAutoNum type="arabicPeriod"/>
            </a:pPr>
            <a:r>
              <a:rPr lang="en-US" sz="1400" dirty="0" smtClean="0"/>
              <a:t>The app receives a low-memory warning from the system.</a:t>
            </a:r>
          </a:p>
          <a:p>
            <a:pPr>
              <a:buFont typeface="+mj-lt"/>
              <a:buAutoNum type="arabicPeriod"/>
            </a:pPr>
            <a:r>
              <a:rPr lang="en-US" sz="1400" dirty="0" smtClean="0"/>
              <a:t>Each view controller calls its </a:t>
            </a:r>
            <a:r>
              <a:rPr lang="en-US" sz="1400" b="1" dirty="0" err="1" smtClean="0"/>
              <a:t>didReceiveMemoryWarning</a:t>
            </a:r>
            <a:r>
              <a:rPr lang="en-US" sz="1400" dirty="0" smtClean="0"/>
              <a:t> method. If you override this method, you should use it to release any memory or objects that your view controller object no longer needs. You must call super at some point in your implementation to ensure that the default implementation runs. On </a:t>
            </a:r>
            <a:r>
              <a:rPr lang="en-US" sz="1400" dirty="0" err="1" smtClean="0"/>
              <a:t>iOS</a:t>
            </a:r>
            <a:r>
              <a:rPr lang="en-US" sz="1400" dirty="0" smtClean="0"/>
              <a:t> 5 and earlier, the default implementation attempts to release the view. On </a:t>
            </a:r>
            <a:r>
              <a:rPr lang="en-US" sz="1400" dirty="0" err="1" smtClean="0"/>
              <a:t>iOS</a:t>
            </a:r>
            <a:r>
              <a:rPr lang="en-US" sz="1400" dirty="0" smtClean="0"/>
              <a:t> 6 and later, the default implementation exits.</a:t>
            </a:r>
          </a:p>
          <a:p>
            <a:pPr>
              <a:buFont typeface="+mj-lt"/>
              <a:buAutoNum type="arabicPeriod"/>
            </a:pPr>
            <a:r>
              <a:rPr lang="en-US" sz="1400" dirty="0" smtClean="0"/>
              <a:t>If the view cannot be safely released (for example, it is visible onscreen), the default implementation exits.</a:t>
            </a:r>
          </a:p>
          <a:p>
            <a:pPr>
              <a:buFont typeface="+mj-lt"/>
              <a:buAutoNum type="arabicPeriod"/>
            </a:pPr>
            <a:r>
              <a:rPr lang="en-US" sz="1400" dirty="0" smtClean="0"/>
              <a:t>The view controller calls its </a:t>
            </a:r>
            <a:r>
              <a:rPr lang="en-US" sz="1400" b="1" dirty="0" err="1" smtClean="0"/>
              <a:t>viewWillUnload</a:t>
            </a:r>
            <a:r>
              <a:rPr lang="en-US" sz="1400" dirty="0" smtClean="0"/>
              <a:t> method. A subclass typically overrides this method when it needs to save any view properties before the views are destroyed.</a:t>
            </a:r>
          </a:p>
          <a:p>
            <a:pPr>
              <a:buFont typeface="+mj-lt"/>
              <a:buAutoNum type="arabicPeriod"/>
            </a:pPr>
            <a:r>
              <a:rPr lang="en-US" sz="1400" dirty="0" smtClean="0"/>
              <a:t>It sets its </a:t>
            </a:r>
            <a:r>
              <a:rPr lang="en-US" sz="1400" b="1" dirty="0" smtClean="0"/>
              <a:t>view</a:t>
            </a:r>
            <a:r>
              <a:rPr lang="en-US" sz="1400" dirty="0" smtClean="0"/>
              <a:t> property to nil.</a:t>
            </a:r>
          </a:p>
          <a:p>
            <a:pPr>
              <a:buFont typeface="+mj-lt"/>
              <a:buAutoNum type="arabicPeriod"/>
            </a:pPr>
            <a:r>
              <a:rPr lang="en-US" sz="1400" dirty="0" smtClean="0"/>
              <a:t>The view controller calls its </a:t>
            </a:r>
            <a:r>
              <a:rPr lang="en-US" sz="1400" b="1" dirty="0" err="1" smtClean="0"/>
              <a:t>viewDidUnload</a:t>
            </a:r>
            <a:r>
              <a:rPr lang="en-US" sz="1400" dirty="0" smtClean="0"/>
              <a:t> method. A subclass typically overrides this method to release any strong references it has to those views.</a:t>
            </a:r>
          </a:p>
          <a:p>
            <a:endParaRPr lang="ru-RU" dirty="0"/>
          </a:p>
        </p:txBody>
      </p:sp>
      <p:sp>
        <p:nvSpPr>
          <p:cNvPr id="6" name="Content Placeholder 5"/>
          <p:cNvSpPr>
            <a:spLocks noGrp="1"/>
          </p:cNvSpPr>
          <p:nvPr>
            <p:ph sz="half" idx="13"/>
          </p:nvPr>
        </p:nvSpPr>
        <p:spPr>
          <a:xfrm>
            <a:off x="467128" y="565185"/>
            <a:ext cx="8314162" cy="828554"/>
          </a:xfrm>
        </p:spPr>
        <p:txBody>
          <a:bodyPr/>
          <a:lstStyle/>
          <a:p>
            <a:r>
              <a:rPr lang="en-US" b="1" dirty="0" smtClean="0"/>
              <a:t>On </a:t>
            </a:r>
            <a:r>
              <a:rPr lang="en-US" b="1" dirty="0" err="1" smtClean="0"/>
              <a:t>iOS</a:t>
            </a:r>
            <a:r>
              <a:rPr lang="en-US" b="1" dirty="0" smtClean="0"/>
              <a:t> 5 and Earlier, the System May Unload Views When Memory Is Low</a:t>
            </a:r>
          </a:p>
          <a:p>
            <a:endParaRPr lang="ru-RU" dirty="0"/>
          </a:p>
        </p:txBody>
      </p:sp>
      <p:pic>
        <p:nvPicPr>
          <p:cNvPr id="202754" name="Picture 2" descr="https://developer.apple.com/library/ios/featuredarticles/ViewControllerPGforiPhoneOS/Art/unloading_a_view_controllers_view_2x.png"/>
          <p:cNvPicPr>
            <a:picLocks noChangeAspect="1" noChangeArrowheads="1"/>
          </p:cNvPicPr>
          <p:nvPr/>
        </p:nvPicPr>
        <p:blipFill>
          <a:blip r:embed="rId2" cstate="print"/>
          <a:srcRect/>
          <a:stretch>
            <a:fillRect/>
          </a:stretch>
        </p:blipFill>
        <p:spPr bwMode="auto">
          <a:xfrm>
            <a:off x="5042779" y="1966272"/>
            <a:ext cx="3920151" cy="4531167"/>
          </a:xfrm>
          <a:prstGeom prst="rect">
            <a:avLst/>
          </a:prstGeom>
          <a:noFill/>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995936" y="1196753"/>
            <a:ext cx="5148064" cy="504056"/>
          </a:xfrm>
        </p:spPr>
        <p:txBody>
          <a:bodyPr/>
          <a:lstStyle/>
          <a:p>
            <a:r>
              <a:rPr lang="en-US" dirty="0" smtClean="0"/>
              <a:t>Responding to Notifications</a:t>
            </a:r>
            <a:br>
              <a:rPr lang="en-US" dirty="0" smtClean="0"/>
            </a:b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2146" y="1888107"/>
            <a:ext cx="4294999" cy="3798618"/>
          </a:xfrm>
        </p:spPr>
        <p:txBody>
          <a:bodyPr/>
          <a:lstStyle/>
          <a:p>
            <a:r>
              <a:rPr lang="en-US" dirty="0" smtClean="0"/>
              <a:t>When the visibility of a view controller’s view changes, the view controller calls some built-in methods to notify subclasses of the changes. </a:t>
            </a:r>
          </a:p>
          <a:p>
            <a:r>
              <a:rPr lang="en-US" dirty="0" smtClean="0"/>
              <a:t>You can override these methods to override how your subclass reacts to the change. </a:t>
            </a:r>
          </a:p>
          <a:p>
            <a:r>
              <a:rPr lang="en-US" dirty="0" smtClean="0"/>
              <a:t>For example, you can use these notifications to change the color and orientation of the status bar so that it matches the presentation style of the view that is about to be displayed.</a:t>
            </a:r>
          </a:p>
          <a:p>
            <a:r>
              <a:rPr lang="en-US" dirty="0" smtClean="0"/>
              <a:t>This figure shows the sequence of events that occurs when a view controller’s view is added to a window’s view hierarchy.</a:t>
            </a:r>
            <a:endParaRPr lang="ru-RU" dirty="0"/>
          </a:p>
        </p:txBody>
      </p:sp>
      <p:sp>
        <p:nvSpPr>
          <p:cNvPr id="5" name="Content Placeholder 4"/>
          <p:cNvSpPr>
            <a:spLocks noGrp="1"/>
          </p:cNvSpPr>
          <p:nvPr>
            <p:ph sz="half" idx="13"/>
          </p:nvPr>
        </p:nvSpPr>
        <p:spPr/>
        <p:txBody>
          <a:bodyPr/>
          <a:lstStyle/>
          <a:p>
            <a:r>
              <a:rPr lang="en-US" b="1" dirty="0" smtClean="0"/>
              <a:t>Responding When a View Appears</a:t>
            </a:r>
          </a:p>
          <a:p>
            <a:endParaRPr lang="ru-RU" dirty="0"/>
          </a:p>
        </p:txBody>
      </p:sp>
      <p:pic>
        <p:nvPicPr>
          <p:cNvPr id="203778" name="Picture 2" descr="https://developer.apple.com/library/ios/featuredarticles/ViewControllerPGforiPhoneOS/Art/viewappear_process_2x.png"/>
          <p:cNvPicPr>
            <a:picLocks noChangeAspect="1" noChangeArrowheads="1"/>
          </p:cNvPicPr>
          <p:nvPr/>
        </p:nvPicPr>
        <p:blipFill>
          <a:blip r:embed="rId2" cstate="print"/>
          <a:srcRect/>
          <a:stretch>
            <a:fillRect/>
          </a:stretch>
        </p:blipFill>
        <p:spPr bwMode="auto">
          <a:xfrm>
            <a:off x="4420785" y="2286403"/>
            <a:ext cx="4644718" cy="3145670"/>
          </a:xfrm>
          <a:prstGeom prst="rect">
            <a:avLst/>
          </a:prstGeom>
          <a:noFill/>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268353"/>
            <a:ext cx="4104876" cy="3798618"/>
          </a:xfrm>
        </p:spPr>
        <p:txBody>
          <a:bodyPr/>
          <a:lstStyle/>
          <a:p>
            <a:r>
              <a:rPr lang="en-US" dirty="0" smtClean="0"/>
              <a:t>This figure shows the sequence of events that occurs when a view is removed from its window. </a:t>
            </a:r>
          </a:p>
          <a:p>
            <a:r>
              <a:rPr lang="en-US" dirty="0" smtClean="0"/>
              <a:t>When the view controller detects that its view is about to be removed or hidden, it calls the </a:t>
            </a:r>
            <a:r>
              <a:rPr lang="en-US" b="1" dirty="0" err="1" smtClean="0"/>
              <a:t>viewWillDisappear</a:t>
            </a:r>
            <a:r>
              <a:rPr lang="en-US" b="1" dirty="0" smtClean="0"/>
              <a:t>:</a:t>
            </a:r>
            <a:r>
              <a:rPr lang="en-US" dirty="0" smtClean="0"/>
              <a:t> and </a:t>
            </a:r>
            <a:r>
              <a:rPr lang="en-US" b="1" dirty="0" err="1" smtClean="0"/>
              <a:t>viewDidDisappear</a:t>
            </a:r>
            <a:r>
              <a:rPr lang="en-US" b="1" dirty="0" smtClean="0"/>
              <a:t>:</a:t>
            </a:r>
            <a:r>
              <a:rPr lang="en-US" dirty="0" smtClean="0"/>
              <a:t> methods to give subclasses a chance to perform any relevant tasks.</a:t>
            </a:r>
            <a:endParaRPr lang="ru-RU" dirty="0"/>
          </a:p>
        </p:txBody>
      </p:sp>
      <p:sp>
        <p:nvSpPr>
          <p:cNvPr id="6" name="Content Placeholder 5"/>
          <p:cNvSpPr>
            <a:spLocks noGrp="1"/>
          </p:cNvSpPr>
          <p:nvPr>
            <p:ph sz="half" idx="13"/>
          </p:nvPr>
        </p:nvSpPr>
        <p:spPr/>
        <p:txBody>
          <a:bodyPr/>
          <a:lstStyle/>
          <a:p>
            <a:r>
              <a:rPr lang="en-US" b="1" dirty="0" smtClean="0"/>
              <a:t>Responding When a View Disappears</a:t>
            </a:r>
          </a:p>
          <a:p>
            <a:endParaRPr lang="ru-RU" dirty="0"/>
          </a:p>
        </p:txBody>
      </p:sp>
      <p:pic>
        <p:nvPicPr>
          <p:cNvPr id="205826" name="Picture 2" descr="https://developer.apple.com/library/ios/featuredarticles/ViewControllerPGforiPhoneOS/Art/viewdissappear_process_2x.png"/>
          <p:cNvPicPr>
            <a:picLocks noChangeAspect="1" noChangeArrowheads="1"/>
          </p:cNvPicPr>
          <p:nvPr/>
        </p:nvPicPr>
        <p:blipFill>
          <a:blip r:embed="rId2" cstate="print"/>
          <a:srcRect/>
          <a:stretch>
            <a:fillRect/>
          </a:stretch>
        </p:blipFill>
        <p:spPr bwMode="auto">
          <a:xfrm>
            <a:off x="4680643" y="2162660"/>
            <a:ext cx="4390933" cy="3800476"/>
          </a:xfrm>
          <a:prstGeom prst="rect">
            <a:avLst/>
          </a:prstGeom>
          <a:noFill/>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62962" y="1892174"/>
            <a:ext cx="8872396" cy="1439501"/>
          </a:xfrm>
        </p:spPr>
        <p:txBody>
          <a:bodyPr/>
          <a:lstStyle/>
          <a:p>
            <a:r>
              <a:rPr lang="en-US" dirty="0" smtClean="0"/>
              <a:t>Occasionally, it can be useful to know why a view is appearing or disappearing.</a:t>
            </a:r>
          </a:p>
          <a:p>
            <a:r>
              <a:rPr lang="en-US" dirty="0" smtClean="0"/>
              <a:t>The </a:t>
            </a:r>
            <a:r>
              <a:rPr lang="en-US" b="1" dirty="0" err="1" smtClean="0"/>
              <a:t>UIViewController</a:t>
            </a:r>
            <a:r>
              <a:rPr lang="en-US" dirty="0" smtClean="0"/>
              <a:t> class provides methods your view controller can call to determine why the appearance change occurred.</a:t>
            </a:r>
          </a:p>
          <a:p>
            <a:r>
              <a:rPr lang="en-US" dirty="0" smtClean="0"/>
              <a:t>These methods can be called from inside your implementation of the </a:t>
            </a:r>
            <a:r>
              <a:rPr lang="en-US" b="1" dirty="0" err="1" smtClean="0"/>
              <a:t>viewWillAppear</a:t>
            </a:r>
            <a:r>
              <a:rPr lang="en-US" b="1" dirty="0" smtClean="0"/>
              <a:t>:</a:t>
            </a:r>
            <a:r>
              <a:rPr lang="en-US" dirty="0" smtClean="0"/>
              <a:t>, </a:t>
            </a:r>
            <a:r>
              <a:rPr lang="en-US" b="1" dirty="0" err="1" smtClean="0"/>
              <a:t>viewDidAppear</a:t>
            </a:r>
            <a:r>
              <a:rPr lang="en-US" b="1" dirty="0" smtClean="0"/>
              <a:t>:</a:t>
            </a:r>
            <a:r>
              <a:rPr lang="en-US" dirty="0" smtClean="0"/>
              <a:t>, </a:t>
            </a:r>
            <a:r>
              <a:rPr lang="en-US" b="1" dirty="0" err="1" smtClean="0"/>
              <a:t>viewWillDisappear</a:t>
            </a:r>
            <a:r>
              <a:rPr lang="en-US" b="1" dirty="0" smtClean="0"/>
              <a:t>:</a:t>
            </a:r>
            <a:r>
              <a:rPr lang="en-US" dirty="0" smtClean="0"/>
              <a:t> and </a:t>
            </a:r>
            <a:r>
              <a:rPr lang="en-US" b="1" dirty="0" err="1" smtClean="0"/>
              <a:t>viewDidDisappear</a:t>
            </a:r>
            <a:r>
              <a:rPr lang="en-US" b="1" dirty="0" smtClean="0"/>
              <a:t>:</a:t>
            </a:r>
            <a:r>
              <a:rPr lang="en-US" dirty="0" smtClean="0"/>
              <a:t> methods.</a:t>
            </a:r>
            <a:endParaRPr lang="ru-RU" dirty="0"/>
          </a:p>
        </p:txBody>
      </p:sp>
      <p:sp>
        <p:nvSpPr>
          <p:cNvPr id="6" name="Content Placeholder 5"/>
          <p:cNvSpPr>
            <a:spLocks noGrp="1"/>
          </p:cNvSpPr>
          <p:nvPr>
            <p:ph sz="half" idx="13"/>
          </p:nvPr>
        </p:nvSpPr>
        <p:spPr/>
        <p:txBody>
          <a:bodyPr/>
          <a:lstStyle/>
          <a:p>
            <a:r>
              <a:rPr lang="en-US" b="1" dirty="0" smtClean="0"/>
              <a:t>Determining Why a View’s Appearance Changed</a:t>
            </a:r>
          </a:p>
          <a:p>
            <a:endParaRPr lang="ru-RU" dirty="0"/>
          </a:p>
        </p:txBody>
      </p:sp>
      <p:graphicFrame>
        <p:nvGraphicFramePr>
          <p:cNvPr id="7" name="Table 6"/>
          <p:cNvGraphicFramePr>
            <a:graphicFrameLocks noGrp="1"/>
          </p:cNvGraphicFramePr>
          <p:nvPr/>
        </p:nvGraphicFramePr>
        <p:xfrm>
          <a:off x="147872" y="3388762"/>
          <a:ext cx="8806004" cy="2849075"/>
        </p:xfrm>
        <a:graphic>
          <a:graphicData uri="http://schemas.openxmlformats.org/drawingml/2006/table">
            <a:tbl>
              <a:tblPr firstRow="1" bandRow="1">
                <a:tableStyleId>{5C22544A-7EE6-4342-B048-85BDC9FD1C3A}</a:tableStyleId>
              </a:tblPr>
              <a:tblGrid>
                <a:gridCol w="2812611"/>
                <a:gridCol w="5993393"/>
              </a:tblGrid>
              <a:tr h="569815">
                <a:tc>
                  <a:txBody>
                    <a:bodyPr/>
                    <a:lstStyle/>
                    <a:p>
                      <a:r>
                        <a:rPr lang="en-US" sz="1400" dirty="0"/>
                        <a:t>Method Name</a:t>
                      </a:r>
                    </a:p>
                  </a:txBody>
                  <a:tcPr marL="38100" marR="38100" marT="38100" marB="38100" anchor="ctr"/>
                </a:tc>
                <a:tc>
                  <a:txBody>
                    <a:bodyPr/>
                    <a:lstStyle/>
                    <a:p>
                      <a:r>
                        <a:rPr lang="en-US" sz="1400"/>
                        <a:t>Usage</a:t>
                      </a:r>
                    </a:p>
                  </a:txBody>
                  <a:tcPr marL="38100" marR="38100" marT="38100" marB="38100" anchor="ctr"/>
                </a:tc>
              </a:tr>
              <a:tr h="569815">
                <a:tc>
                  <a:txBody>
                    <a:bodyPr/>
                    <a:lstStyle/>
                    <a:p>
                      <a:r>
                        <a:rPr lang="en-US" sz="1400" b="1" dirty="0" err="1"/>
                        <a:t>isMovingFromParentViewController</a:t>
                      </a:r>
                      <a:endParaRPr lang="en-US" sz="1400" b="1" dirty="0"/>
                    </a:p>
                  </a:txBody>
                  <a:tcPr marL="38100" marR="38100" marT="38100" marB="38100" anchor="ctr"/>
                </a:tc>
                <a:tc>
                  <a:txBody>
                    <a:bodyPr/>
                    <a:lstStyle/>
                    <a:p>
                      <a:r>
                        <a:rPr lang="en-US" sz="1400" dirty="0"/>
                        <a:t>You call this method </a:t>
                      </a:r>
                      <a:r>
                        <a:rPr lang="en-US" sz="1400" dirty="0" smtClean="0"/>
                        <a:t>to </a:t>
                      </a:r>
                      <a:r>
                        <a:rPr lang="en-US" sz="1400" dirty="0"/>
                        <a:t>determine if the view controller’s view is being hidden because the view controller was removed from its container view controller.</a:t>
                      </a:r>
                    </a:p>
                  </a:txBody>
                  <a:tcPr marL="38100" marR="38100" marT="38100" marB="38100" anchor="ctr"/>
                </a:tc>
              </a:tr>
              <a:tr h="569815">
                <a:tc>
                  <a:txBody>
                    <a:bodyPr/>
                    <a:lstStyle/>
                    <a:p>
                      <a:r>
                        <a:rPr lang="en-US" sz="1400" b="1" dirty="0" err="1"/>
                        <a:t>isMovingToParentViewController</a:t>
                      </a:r>
                      <a:endParaRPr lang="en-US" sz="1400" b="1" dirty="0"/>
                    </a:p>
                  </a:txBody>
                  <a:tcPr marL="38100" marR="38100" marT="38100" marB="38100" anchor="ctr"/>
                </a:tc>
                <a:tc>
                  <a:txBody>
                    <a:bodyPr/>
                    <a:lstStyle/>
                    <a:p>
                      <a:r>
                        <a:rPr lang="en-US" sz="1400" dirty="0"/>
                        <a:t>You call this method </a:t>
                      </a:r>
                      <a:r>
                        <a:rPr lang="en-US" sz="1400" dirty="0" smtClean="0"/>
                        <a:t>to </a:t>
                      </a:r>
                      <a:r>
                        <a:rPr lang="en-US" sz="1400" dirty="0"/>
                        <a:t>determine if the view controller’s view is being shown because the view controller was just added to a container view controller.</a:t>
                      </a:r>
                    </a:p>
                  </a:txBody>
                  <a:tcPr marL="38100" marR="38100" marT="38100" marB="38100" anchor="ctr"/>
                </a:tc>
              </a:tr>
              <a:tr h="569815">
                <a:tc>
                  <a:txBody>
                    <a:bodyPr/>
                    <a:lstStyle/>
                    <a:p>
                      <a:r>
                        <a:rPr lang="en-US" sz="1400" b="1" dirty="0" err="1"/>
                        <a:t>isBeingPresented</a:t>
                      </a:r>
                      <a:endParaRPr lang="en-US" sz="1400" b="1" dirty="0"/>
                    </a:p>
                  </a:txBody>
                  <a:tcPr marL="38100" marR="38100" marT="38100" marB="38100" anchor="ctr"/>
                </a:tc>
                <a:tc>
                  <a:txBody>
                    <a:bodyPr/>
                    <a:lstStyle/>
                    <a:p>
                      <a:r>
                        <a:rPr lang="en-US" sz="1400" dirty="0"/>
                        <a:t>You call this method </a:t>
                      </a:r>
                      <a:r>
                        <a:rPr lang="en-US" sz="1400" dirty="0" smtClean="0"/>
                        <a:t>to </a:t>
                      </a:r>
                      <a:r>
                        <a:rPr lang="en-US" sz="1400" dirty="0"/>
                        <a:t>determine if the view controller’s view is being shown because the view controller was just presented by another view controller.</a:t>
                      </a:r>
                    </a:p>
                  </a:txBody>
                  <a:tcPr marL="38100" marR="38100" marT="38100" marB="38100" anchor="ctr"/>
                </a:tc>
              </a:tr>
              <a:tr h="569815">
                <a:tc>
                  <a:txBody>
                    <a:bodyPr/>
                    <a:lstStyle/>
                    <a:p>
                      <a:r>
                        <a:rPr lang="en-US" sz="1400" b="1" dirty="0" err="1"/>
                        <a:t>isBeingDismissed</a:t>
                      </a:r>
                      <a:endParaRPr lang="en-US" sz="1400" b="1" dirty="0"/>
                    </a:p>
                  </a:txBody>
                  <a:tcPr marL="38100" marR="38100" marT="38100" marB="38100" anchor="ctr"/>
                </a:tc>
                <a:tc>
                  <a:txBody>
                    <a:bodyPr/>
                    <a:lstStyle/>
                    <a:p>
                      <a:r>
                        <a:rPr lang="en-US" sz="1400" dirty="0"/>
                        <a:t>You call this method </a:t>
                      </a:r>
                      <a:r>
                        <a:rPr lang="en-US" sz="1400" dirty="0" smtClean="0"/>
                        <a:t>to </a:t>
                      </a:r>
                      <a:r>
                        <a:rPr lang="en-US" sz="1400" dirty="0"/>
                        <a:t>determine if the view controller’s view is being hidden because the view controller was just dismissed.</a:t>
                      </a:r>
                    </a:p>
                  </a:txBody>
                  <a:tcPr marL="38100" marR="38100" marT="38100" marB="38100" anchor="ctr"/>
                </a:tc>
              </a:tr>
            </a:tbl>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5519" y="1906221"/>
            <a:ext cx="8731197" cy="3798618"/>
          </a:xfrm>
        </p:spPr>
        <p:txBody>
          <a:bodyPr/>
          <a:lstStyle/>
          <a:p>
            <a:r>
              <a:rPr lang="en-US" dirty="0" smtClean="0"/>
              <a:t>When the size of a view controller’s view changes, its </a:t>
            </a:r>
            <a:r>
              <a:rPr lang="en-US" dirty="0" err="1" smtClean="0"/>
              <a:t>subviews</a:t>
            </a:r>
            <a:r>
              <a:rPr lang="en-US" dirty="0" smtClean="0"/>
              <a:t> are repositioned to fit the new space available to them. The views in the controller’s view hierarchy perform most of this work themselves through the use of layout constraints and </a:t>
            </a:r>
            <a:r>
              <a:rPr lang="en-US" dirty="0" err="1" smtClean="0"/>
              <a:t>autoresizing</a:t>
            </a:r>
            <a:r>
              <a:rPr lang="en-US" dirty="0" smtClean="0"/>
              <a:t> masks. However, the view controller is also called at various points so that it can participate in the process. Here’s what happens:</a:t>
            </a:r>
          </a:p>
          <a:p>
            <a:pPr>
              <a:buFont typeface="+mj-lt"/>
              <a:buAutoNum type="arabicPeriod"/>
            </a:pPr>
            <a:r>
              <a:rPr lang="en-US" dirty="0" smtClean="0"/>
              <a:t>The view controller’s view is resized to the new size.</a:t>
            </a:r>
          </a:p>
          <a:p>
            <a:pPr>
              <a:buFont typeface="+mj-lt"/>
              <a:buAutoNum type="arabicPeriod"/>
            </a:pPr>
            <a:r>
              <a:rPr lang="en-US" dirty="0" smtClean="0"/>
              <a:t>If </a:t>
            </a:r>
            <a:r>
              <a:rPr lang="en-US" dirty="0" err="1" smtClean="0"/>
              <a:t>autolayout</a:t>
            </a:r>
            <a:r>
              <a:rPr lang="en-US" dirty="0" smtClean="0"/>
              <a:t> is not in use, the views are resized according to their </a:t>
            </a:r>
            <a:r>
              <a:rPr lang="en-US" dirty="0" err="1" smtClean="0"/>
              <a:t>autoresizing</a:t>
            </a:r>
            <a:r>
              <a:rPr lang="en-US" dirty="0" smtClean="0"/>
              <a:t> masks.</a:t>
            </a:r>
          </a:p>
          <a:p>
            <a:pPr>
              <a:buFont typeface="+mj-lt"/>
              <a:buAutoNum type="arabicPeriod"/>
            </a:pPr>
            <a:r>
              <a:rPr lang="en-US" dirty="0" smtClean="0"/>
              <a:t>The view controller’s </a:t>
            </a:r>
            <a:r>
              <a:rPr lang="en-US" b="1" dirty="0" err="1" smtClean="0"/>
              <a:t>viewWillLayoutSubviews</a:t>
            </a:r>
            <a:r>
              <a:rPr lang="en-US" dirty="0" smtClean="0"/>
              <a:t> method is called.</a:t>
            </a:r>
          </a:p>
          <a:p>
            <a:pPr>
              <a:buFont typeface="+mj-lt"/>
              <a:buAutoNum type="arabicPeriod"/>
            </a:pPr>
            <a:r>
              <a:rPr lang="en-US" dirty="0" smtClean="0"/>
              <a:t>The view’s </a:t>
            </a:r>
            <a:r>
              <a:rPr lang="en-US" b="1" dirty="0" err="1" smtClean="0"/>
              <a:t>layoutSubviews</a:t>
            </a:r>
            <a:r>
              <a:rPr lang="en-US" dirty="0" smtClean="0"/>
              <a:t> method is called. If </a:t>
            </a:r>
            <a:r>
              <a:rPr lang="en-US" dirty="0" err="1" smtClean="0"/>
              <a:t>autolayout</a:t>
            </a:r>
            <a:r>
              <a:rPr lang="en-US" dirty="0" smtClean="0"/>
              <a:t> is used to configure the view hierarchy, it updates the layout constraints by executing the following steps:</a:t>
            </a:r>
          </a:p>
          <a:p>
            <a:pPr marL="800100" lvl="1" indent="-342900">
              <a:buFont typeface="+mj-lt"/>
              <a:buAutoNum type="alphaLcPeriod"/>
            </a:pPr>
            <a:r>
              <a:rPr lang="en-US" dirty="0" smtClean="0"/>
              <a:t>The view controller’s </a:t>
            </a:r>
            <a:r>
              <a:rPr lang="en-US" b="1" dirty="0" err="1" smtClean="0"/>
              <a:t>updateViewConstraints</a:t>
            </a:r>
            <a:r>
              <a:rPr lang="en-US" dirty="0" smtClean="0"/>
              <a:t> method is called.</a:t>
            </a:r>
          </a:p>
          <a:p>
            <a:pPr marL="800100" lvl="1" indent="-342900">
              <a:buFont typeface="+mj-lt"/>
              <a:buAutoNum type="alphaLcPeriod"/>
            </a:pPr>
            <a:r>
              <a:rPr lang="en-US" dirty="0" smtClean="0"/>
              <a:t>The </a:t>
            </a:r>
            <a:r>
              <a:rPr lang="en-US" b="1" dirty="0" err="1" smtClean="0"/>
              <a:t>UIViewController</a:t>
            </a:r>
            <a:r>
              <a:rPr lang="en-US" dirty="0" smtClean="0"/>
              <a:t> class’s implementation of the </a:t>
            </a:r>
            <a:r>
              <a:rPr lang="en-US" b="1" dirty="0" err="1" smtClean="0"/>
              <a:t>updateViewConstraints</a:t>
            </a:r>
            <a:r>
              <a:rPr lang="en-US" dirty="0" smtClean="0"/>
              <a:t> method calls the view’s </a:t>
            </a:r>
            <a:r>
              <a:rPr lang="en-US" b="1" dirty="0" err="1" smtClean="0"/>
              <a:t>updateConstraints</a:t>
            </a:r>
            <a:r>
              <a:rPr lang="en-US" dirty="0" smtClean="0"/>
              <a:t> method.</a:t>
            </a:r>
          </a:p>
          <a:p>
            <a:pPr marL="800100" lvl="1" indent="-342900">
              <a:buFont typeface="+mj-lt"/>
              <a:buAutoNum type="alphaLcPeriod"/>
            </a:pPr>
            <a:r>
              <a:rPr lang="en-US" dirty="0" smtClean="0"/>
              <a:t>After the layout constraints are updated, a new layout is calculated and the views are repositioned.</a:t>
            </a:r>
          </a:p>
          <a:p>
            <a:pPr>
              <a:buFont typeface="+mj-lt"/>
              <a:buAutoNum type="arabicPeriod"/>
            </a:pPr>
            <a:r>
              <a:rPr lang="en-US" dirty="0" smtClean="0"/>
              <a:t>The view controller’s </a:t>
            </a:r>
            <a:r>
              <a:rPr lang="en-US" b="1" dirty="0" err="1" smtClean="0"/>
              <a:t>viewDidLayoutSubviews</a:t>
            </a:r>
            <a:r>
              <a:rPr lang="en-US" dirty="0" smtClean="0"/>
              <a:t> method is called.</a:t>
            </a:r>
          </a:p>
          <a:p>
            <a:endParaRPr lang="ru-RU" dirty="0"/>
          </a:p>
        </p:txBody>
      </p:sp>
      <p:sp>
        <p:nvSpPr>
          <p:cNvPr id="6" name="Content Placeholder 5"/>
          <p:cNvSpPr>
            <a:spLocks noGrp="1"/>
          </p:cNvSpPr>
          <p:nvPr>
            <p:ph sz="half" idx="13"/>
          </p:nvPr>
        </p:nvSpPr>
        <p:spPr>
          <a:xfrm>
            <a:off x="0" y="746245"/>
            <a:ext cx="9144000" cy="828554"/>
          </a:xfrm>
        </p:spPr>
        <p:txBody>
          <a:bodyPr/>
          <a:lstStyle/>
          <a:p>
            <a:r>
              <a:rPr lang="en-US" b="1" dirty="0" smtClean="0"/>
              <a:t>How View Controllers Participate in the View Layout Process</a:t>
            </a:r>
          </a:p>
          <a:p>
            <a:endParaRPr lang="ru-RU"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8230" y="1883121"/>
            <a:ext cx="5622202" cy="4183850"/>
          </a:xfrm>
        </p:spPr>
        <p:txBody>
          <a:bodyPr/>
          <a:lstStyle/>
          <a:p>
            <a:r>
              <a:rPr lang="en-US" dirty="0" smtClean="0"/>
              <a:t>View controllers are descendants of the </a:t>
            </a:r>
            <a:r>
              <a:rPr lang="en-US" b="1" dirty="0" err="1" smtClean="0"/>
              <a:t>UIResponder</a:t>
            </a:r>
            <a:r>
              <a:rPr lang="en-US" dirty="0" smtClean="0"/>
              <a:t> class and are therefore capable of handling all sorts of events.</a:t>
            </a:r>
          </a:p>
          <a:p>
            <a:r>
              <a:rPr lang="en-US" dirty="0" smtClean="0"/>
              <a:t>When a view does not respond to a given event, it passes that event to its </a:t>
            </a:r>
            <a:r>
              <a:rPr lang="en-US" dirty="0" err="1" smtClean="0"/>
              <a:t>superview</a:t>
            </a:r>
            <a:r>
              <a:rPr lang="en-US" dirty="0" smtClean="0"/>
              <a:t>, traveling up the view hierarchy all the way to the root view. </a:t>
            </a:r>
          </a:p>
          <a:p>
            <a:r>
              <a:rPr lang="en-US" dirty="0" smtClean="0"/>
              <a:t>However, if any view in the chain is managed by a view controller, it passes the event to the view controller object before passing it up to the </a:t>
            </a:r>
            <a:r>
              <a:rPr lang="en-US" dirty="0" err="1" smtClean="0"/>
              <a:t>superview</a:t>
            </a:r>
            <a:r>
              <a:rPr lang="en-US" dirty="0" smtClean="0"/>
              <a:t>. </a:t>
            </a:r>
          </a:p>
          <a:p>
            <a:r>
              <a:rPr lang="en-US" dirty="0" smtClean="0"/>
              <a:t>In this way, the view controller can respond to events that are not handled by its views. </a:t>
            </a:r>
          </a:p>
          <a:p>
            <a:r>
              <a:rPr lang="en-US" dirty="0" smtClean="0"/>
              <a:t>If the view controller does not handle the event, that event moves on to the view’s </a:t>
            </a:r>
            <a:r>
              <a:rPr lang="en-US" dirty="0" err="1" smtClean="0"/>
              <a:t>superview</a:t>
            </a:r>
            <a:r>
              <a:rPr lang="en-US" dirty="0" smtClean="0"/>
              <a:t> as usual.</a:t>
            </a:r>
          </a:p>
          <a:p>
            <a:r>
              <a:rPr lang="en-US" dirty="0" smtClean="0"/>
              <a:t>If the view controller does not handle the event, the event is further passed along to the </a:t>
            </a:r>
            <a:r>
              <a:rPr lang="en-US" dirty="0" err="1" smtClean="0"/>
              <a:t>superview</a:t>
            </a:r>
            <a:r>
              <a:rPr lang="en-US" dirty="0" smtClean="0"/>
              <a:t> of the generic </a:t>
            </a:r>
            <a:r>
              <a:rPr lang="en-US" dirty="0" err="1" smtClean="0"/>
              <a:t>UIView</a:t>
            </a:r>
            <a:r>
              <a:rPr lang="en-US" dirty="0" smtClean="0"/>
              <a:t> object, which in this case is the window object.</a:t>
            </a:r>
            <a:endParaRPr lang="ru-RU" dirty="0"/>
          </a:p>
        </p:txBody>
      </p:sp>
      <p:sp>
        <p:nvSpPr>
          <p:cNvPr id="6" name="Content Placeholder 5"/>
          <p:cNvSpPr>
            <a:spLocks noGrp="1"/>
          </p:cNvSpPr>
          <p:nvPr>
            <p:ph sz="half" idx="13"/>
          </p:nvPr>
        </p:nvSpPr>
        <p:spPr/>
        <p:txBody>
          <a:bodyPr/>
          <a:lstStyle/>
          <a:p>
            <a:r>
              <a:rPr lang="en-US" b="1" dirty="0" smtClean="0"/>
              <a:t>Using View Controllers in the Responder Chain</a:t>
            </a:r>
          </a:p>
          <a:p>
            <a:endParaRPr lang="ru-RU" dirty="0"/>
          </a:p>
        </p:txBody>
      </p:sp>
      <p:pic>
        <p:nvPicPr>
          <p:cNvPr id="206850" name="Picture 2" descr="https://developer.apple.com/library/ios/featuredarticles/ViewControllerPGforiPhoneOS/Art/event_passing_2x.png"/>
          <p:cNvPicPr>
            <a:picLocks noChangeAspect="1" noChangeArrowheads="1"/>
          </p:cNvPicPr>
          <p:nvPr/>
        </p:nvPicPr>
        <p:blipFill>
          <a:blip r:embed="rId2" cstate="print"/>
          <a:srcRect/>
          <a:stretch>
            <a:fillRect/>
          </a:stretch>
        </p:blipFill>
        <p:spPr bwMode="auto">
          <a:xfrm>
            <a:off x="5931686" y="2107225"/>
            <a:ext cx="3028950" cy="3781425"/>
          </a:xfrm>
          <a:prstGeom prst="rect">
            <a:avLst/>
          </a:prstGeom>
          <a:noFill/>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9306" y="1960535"/>
            <a:ext cx="8848891" cy="3798618"/>
          </a:xfrm>
        </p:spPr>
        <p:txBody>
          <a:bodyPr/>
          <a:lstStyle/>
          <a:p>
            <a:r>
              <a:rPr lang="en-US" dirty="0" smtClean="0"/>
              <a:t>The accelerometers in </a:t>
            </a:r>
            <a:r>
              <a:rPr lang="en-US" dirty="0" err="1" smtClean="0"/>
              <a:t>iOS</a:t>
            </a:r>
            <a:r>
              <a:rPr lang="en-US" dirty="0" smtClean="0"/>
              <a:t>–based devices make it possible to determine the current orientation of the device. </a:t>
            </a:r>
          </a:p>
          <a:p>
            <a:r>
              <a:rPr lang="en-US" dirty="0" smtClean="0"/>
              <a:t>By default, an app supports both portrait and landscape orientations. </a:t>
            </a:r>
          </a:p>
          <a:p>
            <a:r>
              <a:rPr lang="en-US" dirty="0" smtClean="0"/>
              <a:t>When the orientation of an </a:t>
            </a:r>
            <a:r>
              <a:rPr lang="en-US" dirty="0" err="1" smtClean="0"/>
              <a:t>iOS</a:t>
            </a:r>
            <a:r>
              <a:rPr lang="en-US" dirty="0" smtClean="0"/>
              <a:t>–based device changes, the system sends out a </a:t>
            </a:r>
            <a:r>
              <a:rPr lang="en-US" b="1" dirty="0" err="1" smtClean="0"/>
              <a:t>UIDeviceOrientationDidChangeNotification</a:t>
            </a:r>
            <a:r>
              <a:rPr lang="en-US" dirty="0" smtClean="0"/>
              <a:t> notification to let any interested parties know that the change occurred. </a:t>
            </a:r>
          </a:p>
          <a:p>
            <a:r>
              <a:rPr lang="en-US" dirty="0" smtClean="0"/>
              <a:t>By default, the </a:t>
            </a:r>
            <a:r>
              <a:rPr lang="en-US" dirty="0" err="1" smtClean="0"/>
              <a:t>UIKit</a:t>
            </a:r>
            <a:r>
              <a:rPr lang="en-US" dirty="0" smtClean="0"/>
              <a:t> framework listens for this notification and uses it to update your interface orientation automatically. </a:t>
            </a:r>
            <a:endParaRPr lang="ru-RU" dirty="0"/>
          </a:p>
        </p:txBody>
      </p:sp>
      <p:sp>
        <p:nvSpPr>
          <p:cNvPr id="6" name="Content Placeholder 5"/>
          <p:cNvSpPr>
            <a:spLocks noGrp="1"/>
          </p:cNvSpPr>
          <p:nvPr>
            <p:ph sz="half" idx="13"/>
          </p:nvPr>
        </p:nvSpPr>
        <p:spPr/>
        <p:txBody>
          <a:bodyPr/>
          <a:lstStyle/>
          <a:p>
            <a:r>
              <a:rPr lang="en-US" b="1" dirty="0" smtClean="0"/>
              <a:t>Supporting Multiple Interface Orientations</a:t>
            </a:r>
          </a:p>
          <a:p>
            <a:endParaRPr lang="ru-RU" dirty="0"/>
          </a:p>
        </p:txBody>
      </p:sp>
      <p:pic>
        <p:nvPicPr>
          <p:cNvPr id="209922" name="Picture 2" descr="../Art/view_orientations_2x.png"/>
          <p:cNvPicPr>
            <a:picLocks noChangeAspect="1" noChangeArrowheads="1"/>
          </p:cNvPicPr>
          <p:nvPr/>
        </p:nvPicPr>
        <p:blipFill>
          <a:blip r:embed="rId2" cstate="print"/>
          <a:srcRect/>
          <a:stretch>
            <a:fillRect/>
          </a:stretch>
        </p:blipFill>
        <p:spPr bwMode="auto">
          <a:xfrm>
            <a:off x="1421385" y="4137119"/>
            <a:ext cx="6599976" cy="2379239"/>
          </a:xfrm>
          <a:prstGeom prst="rect">
            <a:avLst/>
          </a:prstGeom>
          <a:noFill/>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3"/>
          </p:nvPr>
        </p:nvSpPr>
        <p:spPr/>
        <p:txBody>
          <a:bodyPr/>
          <a:lstStyle/>
          <a:p>
            <a:r>
              <a:rPr lang="en-US" b="1" dirty="0" smtClean="0"/>
              <a:t>View Controllers Manage Views</a:t>
            </a:r>
          </a:p>
          <a:p>
            <a:endParaRPr lang="ru-RU" dirty="0"/>
          </a:p>
        </p:txBody>
      </p:sp>
      <p:pic>
        <p:nvPicPr>
          <p:cNvPr id="224258" name="Picture 2" descr="https://developer.apple.com/library/ios/featuredarticles/ViewControllerPGforiPhoneOS/Art/window_view_controller_screen_2x.png"/>
          <p:cNvPicPr>
            <a:picLocks noChangeAspect="1" noChangeArrowheads="1"/>
          </p:cNvPicPr>
          <p:nvPr/>
        </p:nvPicPr>
        <p:blipFill>
          <a:blip r:embed="rId2" cstate="print"/>
          <a:srcRect/>
          <a:stretch>
            <a:fillRect/>
          </a:stretch>
        </p:blipFill>
        <p:spPr bwMode="auto">
          <a:xfrm>
            <a:off x="3419027" y="1948575"/>
            <a:ext cx="5680148" cy="3062693"/>
          </a:xfrm>
          <a:prstGeom prst="rect">
            <a:avLst/>
          </a:prstGeom>
          <a:noFill/>
        </p:spPr>
      </p:pic>
      <p:sp>
        <p:nvSpPr>
          <p:cNvPr id="224259" name="Rectangle 3"/>
          <p:cNvSpPr>
            <a:spLocks noChangeArrowheads="1"/>
          </p:cNvSpPr>
          <p:nvPr/>
        </p:nvSpPr>
        <p:spPr bwMode="auto">
          <a:xfrm>
            <a:off x="152406" y="3412459"/>
            <a:ext cx="7198658" cy="30900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lvl="0" indent="-342900">
              <a:spcBef>
                <a:spcPct val="20000"/>
              </a:spcBef>
              <a:buClr>
                <a:srgbClr val="F26522"/>
              </a:buClr>
              <a:buFont typeface="Arial" pitchFamily="34" charset="0"/>
              <a:buChar char="•"/>
            </a:pPr>
            <a:r>
              <a:rPr lang="en-US" sz="1600" dirty="0" smtClean="0">
                <a:latin typeface="+mn-lt"/>
              </a:rPr>
              <a:t>You never directly assign the views to the window. Instead, you assign a view controller to the window, and the view controller automatically adds its view to the window.</a:t>
            </a: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Each</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organizes</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controls</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this</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often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root</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hierarchy</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objects</a:t>
            </a:r>
            <a:r>
              <a:rPr lang="ru-RU" sz="1600" dirty="0" smtClean="0">
                <a:latin typeface="+mn-lt"/>
              </a:rPr>
              <a:t> </a:t>
            </a:r>
            <a:r>
              <a:rPr lang="ru-RU" sz="1600" dirty="0" err="1" smtClean="0">
                <a:latin typeface="+mn-lt"/>
              </a:rPr>
              <a:t>in</a:t>
            </a:r>
            <a:r>
              <a:rPr lang="ru-RU" sz="1600" dirty="0" smtClean="0">
                <a:latin typeface="+mn-lt"/>
              </a:rPr>
              <a:t> </a:t>
            </a:r>
            <a:r>
              <a:rPr lang="ru-RU" sz="1600" dirty="0" err="1" smtClean="0">
                <a:latin typeface="+mn-lt"/>
              </a:rPr>
              <a:t>the</a:t>
            </a:r>
            <a:r>
              <a:rPr lang="ru-RU" sz="1600" dirty="0" smtClean="0">
                <a:latin typeface="+mn-lt"/>
              </a:rPr>
              <a:t> MVC </a:t>
            </a:r>
            <a:r>
              <a:rPr lang="ru-RU" sz="1600" dirty="0" err="1" smtClean="0">
                <a:latin typeface="+mn-lt"/>
              </a:rPr>
              <a:t>pattern</a:t>
            </a:r>
            <a:r>
              <a:rPr lang="ru-RU" sz="1600" dirty="0" smtClean="0">
                <a:latin typeface="+mn-lt"/>
              </a:rPr>
              <a:t>, </a:t>
            </a:r>
            <a:r>
              <a:rPr lang="ru-RU" sz="1600" dirty="0" err="1" smtClean="0">
                <a:latin typeface="+mn-lt"/>
              </a:rPr>
              <a:t>but</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also</a:t>
            </a:r>
            <a:r>
              <a:rPr lang="ru-RU" sz="1600" dirty="0" smtClean="0">
                <a:latin typeface="+mn-lt"/>
              </a:rPr>
              <a:t> </a:t>
            </a:r>
            <a:r>
              <a:rPr lang="ru-RU" sz="1600" dirty="0" err="1" smtClean="0">
                <a:latin typeface="+mn-lt"/>
              </a:rPr>
              <a:t>has</a:t>
            </a:r>
            <a:r>
              <a:rPr lang="ru-RU" sz="1600" dirty="0" smtClean="0">
                <a:latin typeface="+mn-lt"/>
              </a:rPr>
              <a:t> </a:t>
            </a:r>
            <a:r>
              <a:rPr lang="ru-RU" sz="1600" dirty="0" err="1" smtClean="0">
                <a:latin typeface="+mn-lt"/>
              </a:rPr>
              <a:t>specific</a:t>
            </a:r>
            <a:r>
              <a:rPr lang="ru-RU" sz="1600" dirty="0" smtClean="0">
                <a:latin typeface="+mn-lt"/>
              </a:rPr>
              <a:t> </a:t>
            </a:r>
            <a:r>
              <a:rPr lang="ru-RU" sz="1600" dirty="0" err="1" smtClean="0">
                <a:latin typeface="+mn-lt"/>
              </a:rPr>
              <a:t>tasks</a:t>
            </a:r>
            <a:r>
              <a:rPr lang="ru-RU" sz="1600" dirty="0" smtClean="0">
                <a:latin typeface="+mn-lt"/>
              </a:rPr>
              <a:t> </a:t>
            </a:r>
            <a:r>
              <a:rPr lang="ru-RU" sz="1600" dirty="0" err="1" smtClean="0">
                <a:latin typeface="+mn-lt"/>
              </a:rPr>
              <a:t>iOS</a:t>
            </a:r>
            <a:r>
              <a:rPr lang="ru-RU" sz="1600" dirty="0" smtClean="0">
                <a:latin typeface="+mn-lt"/>
              </a:rPr>
              <a:t> </a:t>
            </a:r>
            <a:r>
              <a:rPr lang="ru-RU" sz="1600" dirty="0" err="1" smtClean="0">
                <a:latin typeface="+mn-lt"/>
              </a:rPr>
              <a:t>expects</a:t>
            </a:r>
            <a:r>
              <a:rPr lang="ru-RU" sz="1600" dirty="0" smtClean="0">
                <a:latin typeface="+mn-lt"/>
              </a:rPr>
              <a:t> </a:t>
            </a:r>
            <a:r>
              <a:rPr lang="ru-RU" sz="1600" dirty="0" err="1" smtClean="0">
                <a:latin typeface="+mn-lt"/>
              </a:rPr>
              <a:t>it</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perform</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These</a:t>
            </a:r>
            <a:r>
              <a:rPr lang="ru-RU" sz="1600" dirty="0" smtClean="0">
                <a:latin typeface="+mn-lt"/>
              </a:rPr>
              <a:t> </a:t>
            </a:r>
            <a:r>
              <a:rPr lang="ru-RU" sz="1600" dirty="0" err="1" smtClean="0">
                <a:latin typeface="+mn-lt"/>
              </a:rPr>
              <a:t>tasks</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defined</a:t>
            </a:r>
            <a:r>
              <a:rPr lang="ru-RU" sz="1600" dirty="0" smtClean="0">
                <a:latin typeface="+mn-lt"/>
              </a:rPr>
              <a:t> </a:t>
            </a:r>
            <a:r>
              <a:rPr lang="ru-RU" sz="1600" dirty="0" err="1" smtClean="0">
                <a:latin typeface="+mn-lt"/>
              </a:rPr>
              <a:t>by</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UIViewController</a:t>
            </a:r>
            <a:r>
              <a:rPr lang="ru-RU" sz="1600" dirty="0" smtClean="0">
                <a:latin typeface="+mn-lt"/>
              </a:rPr>
              <a:t> </a:t>
            </a:r>
            <a:r>
              <a:rPr lang="ru-RU" sz="1600" dirty="0" err="1" smtClean="0">
                <a:latin typeface="+mn-lt"/>
              </a:rPr>
              <a:t>class</a:t>
            </a:r>
            <a:r>
              <a:rPr lang="ru-RU" sz="1600" dirty="0" smtClean="0">
                <a:latin typeface="+mn-lt"/>
              </a:rPr>
              <a:t> </a:t>
            </a:r>
            <a:r>
              <a:rPr lang="ru-RU" sz="1600" dirty="0" err="1" smtClean="0">
                <a:latin typeface="+mn-lt"/>
              </a:rPr>
              <a:t>that</a:t>
            </a:r>
            <a:r>
              <a:rPr lang="ru-RU" sz="1600" dirty="0" smtClean="0">
                <a:latin typeface="+mn-lt"/>
              </a:rPr>
              <a:t> </a:t>
            </a:r>
            <a:r>
              <a:rPr lang="ru-RU" sz="1600" dirty="0" err="1" smtClean="0">
                <a:latin typeface="+mn-lt"/>
              </a:rPr>
              <a:t>all</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inherit</a:t>
            </a:r>
            <a:r>
              <a:rPr lang="ru-RU" sz="1600" dirty="0" smtClean="0">
                <a:latin typeface="+mn-lt"/>
              </a:rPr>
              <a:t> </a:t>
            </a:r>
            <a:r>
              <a:rPr lang="ru-RU" sz="1600" dirty="0" err="1" smtClean="0">
                <a:latin typeface="+mn-lt"/>
              </a:rPr>
              <a:t>from</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All</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perform</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resource</a:t>
            </a:r>
            <a:r>
              <a:rPr lang="ru-RU" sz="1600" dirty="0" smtClean="0">
                <a:latin typeface="+mn-lt"/>
              </a:rPr>
              <a:t> </a:t>
            </a:r>
            <a:r>
              <a:rPr lang="ru-RU" sz="1600" dirty="0" err="1" smtClean="0">
                <a:latin typeface="+mn-lt"/>
              </a:rPr>
              <a:t>management</a:t>
            </a:r>
            <a:r>
              <a:rPr lang="ru-RU" sz="1600" dirty="0" smtClean="0">
                <a:latin typeface="+mn-lt"/>
              </a:rPr>
              <a:t> </a:t>
            </a:r>
            <a:r>
              <a:rPr lang="ru-RU" sz="1600" dirty="0" err="1" smtClean="0">
                <a:latin typeface="+mn-lt"/>
              </a:rPr>
              <a:t>tasks</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responsibilities</a:t>
            </a:r>
            <a:r>
              <a:rPr lang="ru-RU" sz="1600" dirty="0" smtClean="0">
                <a:latin typeface="+mn-lt"/>
              </a:rPr>
              <a:t> </a:t>
            </a:r>
            <a:r>
              <a:rPr lang="ru-RU" sz="1600" dirty="0" err="1" smtClean="0">
                <a:latin typeface="+mn-lt"/>
              </a:rPr>
              <a:t>depend</a:t>
            </a:r>
            <a:r>
              <a:rPr lang="ru-RU" sz="1600" dirty="0" smtClean="0">
                <a:latin typeface="+mn-lt"/>
              </a:rPr>
              <a:t> </a:t>
            </a:r>
            <a:r>
              <a:rPr lang="ru-RU" sz="1600" dirty="0" err="1" smtClean="0">
                <a:latin typeface="+mn-lt"/>
              </a:rPr>
              <a:t>on</a:t>
            </a:r>
            <a:r>
              <a:rPr lang="ru-RU" sz="1600" dirty="0" smtClean="0">
                <a:latin typeface="+mn-lt"/>
              </a:rPr>
              <a:t> </a:t>
            </a:r>
            <a:r>
              <a:rPr lang="ru-RU" sz="1600" dirty="0" err="1" smtClean="0">
                <a:latin typeface="+mn-lt"/>
              </a:rPr>
              <a:t>how</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used</a:t>
            </a:r>
            <a:r>
              <a:rPr lang="ru-RU" sz="1600" dirty="0" smtClean="0">
                <a:latin typeface="+mn-lt"/>
              </a:rPr>
              <a:t>. </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909" y="1906214"/>
            <a:ext cx="8763754" cy="3798618"/>
          </a:xfrm>
        </p:spPr>
        <p:txBody>
          <a:bodyPr/>
          <a:lstStyle/>
          <a:p>
            <a:r>
              <a:rPr lang="en-US" dirty="0" smtClean="0"/>
              <a:t>A view controller that acts as the root view controller of the main window or is presented full screen on the main window can declare what orientations it supports. It does this by overriding the </a:t>
            </a:r>
            <a:r>
              <a:rPr lang="en-US" b="1" dirty="0" err="1" smtClean="0"/>
              <a:t>supportedInterfaceOrientations</a:t>
            </a:r>
            <a:r>
              <a:rPr lang="en-US" dirty="0" smtClean="0"/>
              <a:t> method.</a:t>
            </a:r>
          </a:p>
          <a:p>
            <a:endParaRPr lang="en-US" dirty="0" smtClean="0"/>
          </a:p>
          <a:p>
            <a:endParaRPr lang="en-US" dirty="0" smtClean="0"/>
          </a:p>
          <a:p>
            <a:endParaRPr lang="en-US" dirty="0" smtClean="0"/>
          </a:p>
          <a:p>
            <a:endParaRPr lang="en-US" dirty="0" smtClean="0"/>
          </a:p>
          <a:p>
            <a:r>
              <a:rPr lang="en-US" dirty="0" smtClean="0"/>
              <a:t>If the view controller supports multiple orientations but appears better in a different orientation, you can provide a preferred orientation by overriding the </a:t>
            </a:r>
            <a:r>
              <a:rPr lang="en-US" b="1" dirty="0" err="1" smtClean="0"/>
              <a:t>preferredInterfaceOrientationForPresentation</a:t>
            </a:r>
            <a:r>
              <a:rPr lang="en-US" dirty="0" smtClean="0"/>
              <a:t> method.</a:t>
            </a:r>
          </a:p>
          <a:p>
            <a:endParaRPr lang="en-US" dirty="0" smtClean="0"/>
          </a:p>
          <a:p>
            <a:endParaRPr lang="en-US" dirty="0" smtClean="0"/>
          </a:p>
          <a:p>
            <a:endParaRPr lang="en-US" dirty="0" smtClean="0"/>
          </a:p>
          <a:p>
            <a:r>
              <a:rPr lang="en-US" dirty="0" smtClean="0"/>
              <a:t>The easiest way to set an app’s </a:t>
            </a:r>
            <a:r>
              <a:rPr lang="en-US" dirty="0" err="1" smtClean="0"/>
              <a:t>app’s</a:t>
            </a:r>
            <a:r>
              <a:rPr lang="en-US" dirty="0" smtClean="0"/>
              <a:t> supported interface orientations is to edit the project’s </a:t>
            </a:r>
            <a:r>
              <a:rPr lang="en-US" b="1" dirty="0" err="1" smtClean="0"/>
              <a:t>Info.plist</a:t>
            </a:r>
            <a:r>
              <a:rPr lang="en-US" dirty="0" smtClean="0"/>
              <a:t> file. As in the case of the view controller, you define which of the four interface orientations are permitted.</a:t>
            </a:r>
            <a:endParaRPr lang="ru-RU" dirty="0"/>
          </a:p>
        </p:txBody>
      </p:sp>
      <p:sp>
        <p:nvSpPr>
          <p:cNvPr id="6" name="Content Placeholder 5"/>
          <p:cNvSpPr>
            <a:spLocks noGrp="1"/>
          </p:cNvSpPr>
          <p:nvPr>
            <p:ph sz="half" idx="13"/>
          </p:nvPr>
        </p:nvSpPr>
        <p:spPr>
          <a:xfrm>
            <a:off x="45266" y="773404"/>
            <a:ext cx="9144000" cy="828554"/>
          </a:xfrm>
        </p:spPr>
        <p:txBody>
          <a:bodyPr/>
          <a:lstStyle/>
          <a:p>
            <a:r>
              <a:rPr lang="en-US" sz="2600" b="1" dirty="0" smtClean="0"/>
              <a:t>Controlling What Interface Orientations Are Supported (</a:t>
            </a:r>
            <a:r>
              <a:rPr lang="en-US" sz="2600" b="1" dirty="0" err="1" smtClean="0"/>
              <a:t>iOS</a:t>
            </a:r>
            <a:r>
              <a:rPr lang="en-US" sz="2600" b="1" dirty="0" smtClean="0"/>
              <a:t> 6)</a:t>
            </a:r>
          </a:p>
          <a:p>
            <a:endParaRPr lang="ru-RU" dirty="0"/>
          </a:p>
        </p:txBody>
      </p:sp>
      <p:sp>
        <p:nvSpPr>
          <p:cNvPr id="7" name="Rectangle 6"/>
          <p:cNvSpPr/>
          <p:nvPr/>
        </p:nvSpPr>
        <p:spPr>
          <a:xfrm>
            <a:off x="144847" y="2824707"/>
            <a:ext cx="8781869" cy="83099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a:t>
            </a:r>
            <a:r>
              <a:rPr lang="en-US" sz="1600" dirty="0" err="1" smtClean="0">
                <a:latin typeface="Web" pitchFamily="2" charset="0"/>
              </a:rPr>
              <a:t>NSUInteger</a:t>
            </a:r>
            <a:r>
              <a:rPr lang="en-US" sz="1600" dirty="0" smtClean="0">
                <a:latin typeface="Web" pitchFamily="2" charset="0"/>
              </a:rPr>
              <a:t>)</a:t>
            </a:r>
            <a:r>
              <a:rPr lang="en-US" sz="1600" dirty="0" err="1" smtClean="0">
                <a:latin typeface="Web" pitchFamily="2" charset="0"/>
              </a:rPr>
              <a:t>supportedInterfaceOrientations</a:t>
            </a:r>
            <a:r>
              <a:rPr lang="en-US" sz="1600" dirty="0" smtClean="0">
                <a:latin typeface="Web" pitchFamily="2" charset="0"/>
              </a:rPr>
              <a:t> { </a:t>
            </a:r>
          </a:p>
          <a:p>
            <a:r>
              <a:rPr lang="en-US" sz="1600" dirty="0" smtClean="0">
                <a:latin typeface="Web" pitchFamily="2" charset="0"/>
              </a:rPr>
              <a:t>   return </a:t>
            </a:r>
            <a:r>
              <a:rPr lang="en-US" sz="1600" dirty="0" err="1" smtClean="0">
                <a:latin typeface="Web" pitchFamily="2" charset="0"/>
              </a:rPr>
              <a:t>UIInterfaceOrientationMaskPortrait</a:t>
            </a:r>
            <a:r>
              <a:rPr lang="en-US" sz="1600" dirty="0" smtClean="0">
                <a:latin typeface="Web" pitchFamily="2" charset="0"/>
              </a:rPr>
              <a:t> | </a:t>
            </a:r>
            <a:r>
              <a:rPr lang="en-US" sz="1600" dirty="0" err="1" smtClean="0">
                <a:latin typeface="Web" pitchFamily="2" charset="0"/>
              </a:rPr>
              <a:t>UIInterfaceOrientationMaskLandscapeLeft</a:t>
            </a:r>
            <a:r>
              <a:rPr lang="en-US" sz="1600" dirty="0" smtClean="0">
                <a:latin typeface="Web" pitchFamily="2" charset="0"/>
              </a:rPr>
              <a:t>;</a:t>
            </a:r>
          </a:p>
          <a:p>
            <a:r>
              <a:rPr lang="en-US" sz="1600" dirty="0" smtClean="0">
                <a:latin typeface="Web" pitchFamily="2" charset="0"/>
              </a:rPr>
              <a:t>}</a:t>
            </a:r>
          </a:p>
        </p:txBody>
      </p:sp>
      <p:sp>
        <p:nvSpPr>
          <p:cNvPr id="8" name="Rectangle 7"/>
          <p:cNvSpPr/>
          <p:nvPr/>
        </p:nvSpPr>
        <p:spPr>
          <a:xfrm>
            <a:off x="172007" y="4715375"/>
            <a:ext cx="8781869" cy="83099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a:t>
            </a:r>
            <a:r>
              <a:rPr lang="en-US" sz="1600" dirty="0" err="1" smtClean="0">
                <a:latin typeface="Web" pitchFamily="2" charset="0"/>
              </a:rPr>
              <a:t>UIInterfaceOrientation</a:t>
            </a:r>
            <a:r>
              <a:rPr lang="en-US" sz="1600" dirty="0" smtClean="0">
                <a:latin typeface="Web" pitchFamily="2" charset="0"/>
              </a:rPr>
              <a:t>)</a:t>
            </a:r>
            <a:r>
              <a:rPr lang="en-US" sz="1600" dirty="0" err="1" smtClean="0">
                <a:latin typeface="Web" pitchFamily="2" charset="0"/>
              </a:rPr>
              <a:t>preferredInterfaceOrientationForPresentation</a:t>
            </a:r>
            <a:r>
              <a:rPr lang="en-US" sz="1600" dirty="0" smtClean="0">
                <a:latin typeface="Web" pitchFamily="2" charset="0"/>
              </a:rPr>
              <a:t> { </a:t>
            </a:r>
          </a:p>
          <a:p>
            <a:r>
              <a:rPr lang="en-US" sz="1600" dirty="0" smtClean="0">
                <a:latin typeface="Web" pitchFamily="2" charset="0"/>
              </a:rPr>
              <a:t>    return </a:t>
            </a:r>
            <a:r>
              <a:rPr lang="en-US" sz="1600" dirty="0" err="1" smtClean="0">
                <a:latin typeface="Web" pitchFamily="2" charset="0"/>
              </a:rPr>
              <a:t>UIInterfaceOrientationLandscapeLeft</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3909" y="1906214"/>
            <a:ext cx="8763754" cy="873200"/>
          </a:xfrm>
        </p:spPr>
        <p:txBody>
          <a:bodyPr/>
          <a:lstStyle/>
          <a:p>
            <a:r>
              <a:rPr lang="en-US" dirty="0" smtClean="0"/>
              <a:t>To declare your supported interface orientations, override the </a:t>
            </a:r>
            <a:r>
              <a:rPr lang="en-US" b="1" dirty="0" err="1" smtClean="0"/>
              <a:t>shouldAutorotateToInterfaceOrientation</a:t>
            </a:r>
            <a:r>
              <a:rPr lang="en-US" b="1" dirty="0" smtClean="0"/>
              <a:t>:</a:t>
            </a:r>
            <a:r>
              <a:rPr lang="en-US" dirty="0" smtClean="0"/>
              <a:t> method and indicate which orientations your view supports.</a:t>
            </a:r>
            <a:endParaRPr lang="ru-RU" dirty="0"/>
          </a:p>
        </p:txBody>
      </p:sp>
      <p:sp>
        <p:nvSpPr>
          <p:cNvPr id="6" name="Content Placeholder 5"/>
          <p:cNvSpPr>
            <a:spLocks noGrp="1"/>
          </p:cNvSpPr>
          <p:nvPr>
            <p:ph sz="half" idx="13"/>
          </p:nvPr>
        </p:nvSpPr>
        <p:spPr>
          <a:xfrm>
            <a:off x="45266" y="773404"/>
            <a:ext cx="9144000" cy="828554"/>
          </a:xfrm>
        </p:spPr>
        <p:txBody>
          <a:bodyPr/>
          <a:lstStyle/>
          <a:p>
            <a:r>
              <a:rPr lang="en-US" sz="2600" b="1" dirty="0" smtClean="0"/>
              <a:t>Supported Interface Orientations (</a:t>
            </a:r>
            <a:r>
              <a:rPr lang="en-US" sz="2600" b="1" dirty="0" err="1" smtClean="0"/>
              <a:t>iOS</a:t>
            </a:r>
            <a:r>
              <a:rPr lang="en-US" sz="2600" b="1" dirty="0" smtClean="0"/>
              <a:t> 5 and earlier)</a:t>
            </a:r>
          </a:p>
          <a:p>
            <a:endParaRPr lang="ru-RU" dirty="0"/>
          </a:p>
        </p:txBody>
      </p:sp>
      <p:sp>
        <p:nvSpPr>
          <p:cNvPr id="7" name="Rectangle 6"/>
          <p:cNvSpPr/>
          <p:nvPr/>
        </p:nvSpPr>
        <p:spPr>
          <a:xfrm>
            <a:off x="144847" y="2824707"/>
            <a:ext cx="8781869" cy="1323439"/>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(BOOL)</a:t>
            </a:r>
            <a:r>
              <a:rPr lang="en-US" sz="1600" dirty="0" err="1" smtClean="0">
                <a:latin typeface="Web" pitchFamily="2" charset="0"/>
              </a:rPr>
              <a:t>shouldAutorotateToInterfaceOrientation</a:t>
            </a:r>
            <a:r>
              <a:rPr lang="en-US" sz="1600" dirty="0" smtClean="0">
                <a:latin typeface="Web" pitchFamily="2" charset="0"/>
              </a:rPr>
              <a:t>:(</a:t>
            </a:r>
            <a:r>
              <a:rPr lang="en-US" sz="1600" dirty="0" err="1" smtClean="0">
                <a:latin typeface="Web" pitchFamily="2" charset="0"/>
              </a:rPr>
              <a:t>UIInterfaceOrientation</a:t>
            </a:r>
            <a:r>
              <a:rPr lang="en-US" sz="1600" dirty="0" smtClean="0">
                <a:latin typeface="Web" pitchFamily="2" charset="0"/>
              </a:rPr>
              <a:t>)orientation {</a:t>
            </a:r>
          </a:p>
          <a:p>
            <a:r>
              <a:rPr lang="en-US" sz="1600" dirty="0" smtClean="0">
                <a:latin typeface="Web" pitchFamily="2" charset="0"/>
              </a:rPr>
              <a:t>     if ((orientation == </a:t>
            </a:r>
            <a:r>
              <a:rPr lang="en-US" sz="1600" dirty="0" err="1" smtClean="0">
                <a:latin typeface="Web" pitchFamily="2" charset="0"/>
              </a:rPr>
              <a:t>UIInterfaceOrientationPortrait</a:t>
            </a:r>
            <a:r>
              <a:rPr lang="en-US" sz="1600" dirty="0" smtClean="0">
                <a:latin typeface="Web" pitchFamily="2" charset="0"/>
              </a:rPr>
              <a:t>) || (orientation == </a:t>
            </a:r>
            <a:r>
              <a:rPr lang="en-US" sz="1600" dirty="0" err="1" smtClean="0">
                <a:latin typeface="Web" pitchFamily="2" charset="0"/>
              </a:rPr>
              <a:t>UIInterfaceOrientationLandscapeLeft</a:t>
            </a:r>
            <a:r>
              <a:rPr lang="en-US" sz="1600" dirty="0" smtClean="0">
                <a:latin typeface="Web" pitchFamily="2" charset="0"/>
              </a:rPr>
              <a:t>)) </a:t>
            </a:r>
          </a:p>
          <a:p>
            <a:r>
              <a:rPr lang="en-US" sz="1600" dirty="0" smtClean="0">
                <a:latin typeface="Web" pitchFamily="2" charset="0"/>
              </a:rPr>
              <a:t>         return YES; </a:t>
            </a:r>
          </a:p>
          <a:p>
            <a:r>
              <a:rPr lang="en-US" sz="1600" dirty="0" smtClean="0">
                <a:latin typeface="Web" pitchFamily="2" charset="0"/>
              </a:rPr>
              <a:t>     return NO;</a:t>
            </a:r>
          </a:p>
          <a:p>
            <a:r>
              <a:rPr lang="en-US" sz="1600" dirty="0" smtClean="0">
                <a:latin typeface="Web" pitchFamily="2" charset="0"/>
              </a:rPr>
              <a:t>}</a:t>
            </a:r>
          </a:p>
        </p:txBody>
      </p:sp>
      <p:sp>
        <p:nvSpPr>
          <p:cNvPr id="9" name="Content Placeholder 4"/>
          <p:cNvSpPr txBox="1">
            <a:spLocks/>
          </p:cNvSpPr>
          <p:nvPr/>
        </p:nvSpPr>
        <p:spPr>
          <a:xfrm>
            <a:off x="144856" y="4276713"/>
            <a:ext cx="8763754" cy="873200"/>
          </a:xfrm>
          <a:prstGeom prst="rect">
            <a:avLst/>
          </a:prstGeom>
        </p:spPr>
        <p:txBody>
          <a:bodyPr/>
          <a:lstStyle/>
          <a:p>
            <a:pPr marL="342900" lvl="0" indent="-342900" fontAlgn="auto">
              <a:spcBef>
                <a:spcPct val="20000"/>
              </a:spcBef>
              <a:spcAft>
                <a:spcPts val="0"/>
              </a:spcAft>
              <a:buClr>
                <a:srgbClr val="F26522"/>
              </a:buClr>
              <a:buFont typeface="Arial" pitchFamily="34" charset="0"/>
              <a:buChar char="•"/>
            </a:pPr>
            <a:r>
              <a:rPr lang="en-US" sz="1600" b="1" dirty="0" smtClean="0">
                <a:latin typeface="+mn-lt"/>
              </a:rPr>
              <a:t>Important:</a:t>
            </a:r>
            <a:r>
              <a:rPr lang="en-US" sz="1600" dirty="0" smtClean="0">
                <a:latin typeface="+mn-lt"/>
              </a:rPr>
              <a:t> You must always return YES for at least one interface orientation.</a:t>
            </a:r>
            <a:endParaRPr lang="ru-RU" sz="1600" dirty="0">
              <a:latin typeface="+mn-lt"/>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5" y="1788527"/>
            <a:ext cx="4865367" cy="4331623"/>
          </a:xfrm>
        </p:spPr>
        <p:txBody>
          <a:bodyPr/>
          <a:lstStyle/>
          <a:p>
            <a:r>
              <a:rPr lang="en-US" sz="1400" dirty="0" smtClean="0"/>
              <a:t>Here is the sequence of events that occur when a rotation is triggered:</a:t>
            </a:r>
          </a:p>
          <a:p>
            <a:pPr>
              <a:buFont typeface="+mj-lt"/>
              <a:buAutoNum type="arabicPeriod"/>
            </a:pPr>
            <a:r>
              <a:rPr lang="en-US" sz="1200" dirty="0" smtClean="0"/>
              <a:t>The window calls the root view controller’s </a:t>
            </a:r>
            <a:r>
              <a:rPr lang="en-US" sz="1200" b="1" dirty="0" err="1" smtClean="0"/>
              <a:t>willRotateToInterfaceOrientation:duration</a:t>
            </a:r>
            <a:r>
              <a:rPr lang="en-US" sz="1200" b="1" dirty="0" smtClean="0"/>
              <a:t>:</a:t>
            </a:r>
            <a:r>
              <a:rPr lang="en-US" sz="1200" dirty="0" smtClean="0"/>
              <a:t> method.</a:t>
            </a:r>
          </a:p>
          <a:p>
            <a:pPr>
              <a:buFont typeface="+mj-lt"/>
              <a:buAutoNum type="arabicPeriod"/>
            </a:pPr>
            <a:r>
              <a:rPr lang="en-US" sz="1200" dirty="0" smtClean="0"/>
              <a:t>Container view controllers forward this message on to the currently displayed content view controllers. </a:t>
            </a:r>
          </a:p>
          <a:p>
            <a:pPr>
              <a:buFont typeface="+mj-lt"/>
              <a:buAutoNum type="arabicPeriod"/>
            </a:pPr>
            <a:r>
              <a:rPr lang="en-US" sz="1200" dirty="0" smtClean="0"/>
              <a:t>The window adjusts the bounds of the view controller’s view. This causes the view to layout its </a:t>
            </a:r>
            <a:r>
              <a:rPr lang="en-US" sz="1200" dirty="0" err="1" smtClean="0"/>
              <a:t>subviews</a:t>
            </a:r>
            <a:r>
              <a:rPr lang="en-US" sz="1200" dirty="0" smtClean="0"/>
              <a:t>. You can query the app object’s </a:t>
            </a:r>
            <a:r>
              <a:rPr lang="en-US" sz="1200" b="1" dirty="0" err="1" smtClean="0"/>
              <a:t>statusBarOrientation</a:t>
            </a:r>
            <a:r>
              <a:rPr lang="en-US" sz="1200" dirty="0" smtClean="0"/>
              <a:t> property to determine the current user interface layout.</a:t>
            </a:r>
          </a:p>
          <a:p>
            <a:pPr>
              <a:buFont typeface="+mj-lt"/>
              <a:buAutoNum type="arabicPeriod"/>
            </a:pPr>
            <a:r>
              <a:rPr lang="en-US" sz="1200" dirty="0" smtClean="0"/>
              <a:t>The view controller’s </a:t>
            </a:r>
            <a:r>
              <a:rPr lang="en-US" sz="1200" b="1" dirty="0" err="1" smtClean="0"/>
              <a:t>willAnimateRotationToInterfaceOrientation:duration</a:t>
            </a:r>
            <a:r>
              <a:rPr lang="en-US" sz="1200" b="1" dirty="0" smtClean="0"/>
              <a:t>:</a:t>
            </a:r>
            <a:r>
              <a:rPr lang="en-US" sz="1200" dirty="0" smtClean="0"/>
              <a:t> method is called. This method is called from within an animation block so that any property changes you make are animated at the same time as other animations that comprise the rotation.</a:t>
            </a:r>
          </a:p>
          <a:p>
            <a:pPr>
              <a:buFont typeface="+mj-lt"/>
              <a:buAutoNum type="arabicPeriod"/>
            </a:pPr>
            <a:r>
              <a:rPr lang="en-US" sz="1200" dirty="0" smtClean="0"/>
              <a:t>The animation is executed.</a:t>
            </a:r>
          </a:p>
          <a:p>
            <a:pPr>
              <a:buFont typeface="+mj-lt"/>
              <a:buAutoNum type="arabicPeriod"/>
            </a:pPr>
            <a:r>
              <a:rPr lang="en-US" sz="1200" dirty="0" smtClean="0"/>
              <a:t>The window calls the view controller’s </a:t>
            </a:r>
            <a:r>
              <a:rPr lang="en-US" sz="1200" b="1" dirty="0" err="1" smtClean="0"/>
              <a:t>didRotateFromInterfaceOrientation</a:t>
            </a:r>
            <a:r>
              <a:rPr lang="en-US" sz="1200" b="1" dirty="0" smtClean="0"/>
              <a:t>:</a:t>
            </a:r>
            <a:r>
              <a:rPr lang="en-US" sz="1200" dirty="0" smtClean="0"/>
              <a:t> method.</a:t>
            </a:r>
          </a:p>
          <a:p>
            <a:pPr>
              <a:buFont typeface="+mj-lt"/>
              <a:buAutoNum type="arabicPeriod"/>
            </a:pPr>
            <a:r>
              <a:rPr lang="en-US" sz="1200" dirty="0" smtClean="0"/>
              <a:t>Container view controllers forward this message to the currently displayed content view controllers. This action marks the end of the rotation process. You can use this method to show views, change the layout of views, or make other changes to your app.</a:t>
            </a:r>
            <a:endParaRPr lang="en-US" sz="1400" dirty="0" smtClean="0"/>
          </a:p>
          <a:p>
            <a:endParaRPr lang="ru-RU" sz="1400" dirty="0"/>
          </a:p>
        </p:txBody>
      </p:sp>
      <p:sp>
        <p:nvSpPr>
          <p:cNvPr id="6" name="Content Placeholder 5"/>
          <p:cNvSpPr>
            <a:spLocks noGrp="1"/>
          </p:cNvSpPr>
          <p:nvPr>
            <p:ph sz="half" idx="13"/>
          </p:nvPr>
        </p:nvSpPr>
        <p:spPr/>
        <p:txBody>
          <a:bodyPr/>
          <a:lstStyle/>
          <a:p>
            <a:r>
              <a:rPr lang="en-US" b="1" dirty="0" smtClean="0"/>
              <a:t>Responding to Orientation Changes</a:t>
            </a:r>
          </a:p>
          <a:p>
            <a:endParaRPr lang="ru-RU" dirty="0"/>
          </a:p>
        </p:txBody>
      </p:sp>
      <p:pic>
        <p:nvPicPr>
          <p:cNvPr id="210946" name="Picture 2" descr="https://developer.apple.com/library/ios/featuredarticles/ViewControllerPGforiPhoneOS/Art/rotation_onestep_2x.png"/>
          <p:cNvPicPr>
            <a:picLocks noChangeAspect="1" noChangeArrowheads="1"/>
          </p:cNvPicPr>
          <p:nvPr/>
        </p:nvPicPr>
        <p:blipFill>
          <a:blip r:embed="rId2" cstate="print"/>
          <a:srcRect/>
          <a:stretch>
            <a:fillRect/>
          </a:stretch>
        </p:blipFill>
        <p:spPr bwMode="auto">
          <a:xfrm>
            <a:off x="4981991" y="2181881"/>
            <a:ext cx="4125797" cy="3574044"/>
          </a:xfrm>
          <a:prstGeom prst="rect">
            <a:avLst/>
          </a:prstGeom>
          <a:noFill/>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Presenting View Controllers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32146" y="1987694"/>
            <a:ext cx="4666191" cy="2611465"/>
          </a:xfrm>
        </p:spPr>
        <p:txBody>
          <a:bodyPr/>
          <a:lstStyle/>
          <a:p>
            <a:r>
              <a:rPr lang="en-US" dirty="0" smtClean="0"/>
              <a:t>A presented view controller is not a specific subclass of </a:t>
            </a:r>
            <a:r>
              <a:rPr lang="en-US" b="1" dirty="0" err="1" smtClean="0"/>
              <a:t>UIViewController</a:t>
            </a:r>
            <a:r>
              <a:rPr lang="en-US" dirty="0" smtClean="0"/>
              <a:t>. </a:t>
            </a:r>
          </a:p>
          <a:p>
            <a:r>
              <a:rPr lang="en-US" dirty="0" smtClean="0"/>
              <a:t>Instead, any view controller can be presented by your app. However, like tab bar and navigation controllers, you present view controllers when you want to convey a specific meaning about the relationship between the previous view hierarchy and the newly presented view hierarchy.</a:t>
            </a:r>
          </a:p>
        </p:txBody>
      </p:sp>
      <p:sp>
        <p:nvSpPr>
          <p:cNvPr id="5" name="Content Placeholder 4"/>
          <p:cNvSpPr>
            <a:spLocks noGrp="1"/>
          </p:cNvSpPr>
          <p:nvPr>
            <p:ph sz="half" idx="13"/>
          </p:nvPr>
        </p:nvSpPr>
        <p:spPr/>
        <p:txBody>
          <a:bodyPr/>
          <a:lstStyle/>
          <a:p>
            <a:r>
              <a:rPr lang="en-US" b="1" dirty="0" smtClean="0"/>
              <a:t>How View Controllers Present Other View Controllers</a:t>
            </a:r>
          </a:p>
          <a:p>
            <a:endParaRPr lang="ru-RU" dirty="0"/>
          </a:p>
        </p:txBody>
      </p:sp>
      <p:pic>
        <p:nvPicPr>
          <p:cNvPr id="214018" name="Picture 2" descr="https://developer.apple.com/library/ios/featuredarticles/ViewControllerPGforiPhoneOS/Art/connections_made_when_a_controller_is_presented_2x.png"/>
          <p:cNvPicPr>
            <a:picLocks noChangeAspect="1" noChangeArrowheads="1"/>
          </p:cNvPicPr>
          <p:nvPr/>
        </p:nvPicPr>
        <p:blipFill>
          <a:blip r:embed="rId2" cstate="print"/>
          <a:srcRect/>
          <a:stretch>
            <a:fillRect/>
          </a:stretch>
        </p:blipFill>
        <p:spPr bwMode="auto">
          <a:xfrm>
            <a:off x="4860498" y="2047969"/>
            <a:ext cx="4104098" cy="2668886"/>
          </a:xfrm>
          <a:prstGeom prst="rect">
            <a:avLst/>
          </a:prstGeom>
          <a:noFill/>
        </p:spPr>
      </p:pic>
      <p:sp>
        <p:nvSpPr>
          <p:cNvPr id="7" name="Rectangle 6"/>
          <p:cNvSpPr/>
          <p:nvPr/>
        </p:nvSpPr>
        <p:spPr>
          <a:xfrm>
            <a:off x="135801" y="4694982"/>
            <a:ext cx="8781862" cy="1963614"/>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When you present a modal view controller, the system creates a relationship between the view controller that did the presenting and the view controller that was presented. </a:t>
            </a:r>
          </a:p>
          <a:p>
            <a:pPr marL="342900" indent="-342900">
              <a:spcBef>
                <a:spcPct val="20000"/>
              </a:spcBef>
              <a:buClr>
                <a:srgbClr val="F26522"/>
              </a:buClr>
              <a:buFont typeface="Arial" pitchFamily="34" charset="0"/>
              <a:buChar char="•"/>
            </a:pPr>
            <a:r>
              <a:rPr lang="en-US" sz="1600" dirty="0" smtClean="0">
                <a:latin typeface="+mn-lt"/>
              </a:rPr>
              <a:t>Specifically, the view controller that did the presenting updates its </a:t>
            </a:r>
            <a:r>
              <a:rPr lang="en-US" sz="1600" b="1" dirty="0" err="1" smtClean="0">
                <a:latin typeface="+mn-lt"/>
              </a:rPr>
              <a:t>presentedViewController</a:t>
            </a:r>
            <a:r>
              <a:rPr lang="en-US" sz="1600" dirty="0" smtClean="0">
                <a:latin typeface="+mn-lt"/>
              </a:rPr>
              <a:t> property to point to its presented view controller. </a:t>
            </a:r>
          </a:p>
          <a:p>
            <a:pPr marL="342900" indent="-342900">
              <a:spcBef>
                <a:spcPct val="20000"/>
              </a:spcBef>
              <a:buClr>
                <a:srgbClr val="F26522"/>
              </a:buClr>
              <a:buFont typeface="Arial" pitchFamily="34" charset="0"/>
              <a:buChar char="•"/>
            </a:pPr>
            <a:r>
              <a:rPr lang="en-US" sz="1600" dirty="0" smtClean="0">
                <a:latin typeface="+mn-lt"/>
              </a:rPr>
              <a:t>Similarly, the presented view controller updates its </a:t>
            </a:r>
            <a:r>
              <a:rPr lang="en-US" sz="1600" b="1" dirty="0" err="1" smtClean="0">
                <a:latin typeface="+mn-lt"/>
              </a:rPr>
              <a:t>presentingViewController</a:t>
            </a:r>
            <a:r>
              <a:rPr lang="en-US" sz="1600" dirty="0" smtClean="0">
                <a:latin typeface="+mn-lt"/>
              </a:rPr>
              <a:t> property to point back to the view controller that presented it. </a:t>
            </a:r>
          </a:p>
          <a:p>
            <a:pPr marL="342900" indent="-342900">
              <a:spcBef>
                <a:spcPct val="20000"/>
              </a:spcBef>
              <a:buClr>
                <a:srgbClr val="F26522"/>
              </a:buClr>
              <a:buFont typeface="Arial" pitchFamily="34" charset="0"/>
              <a:buChar char="•"/>
            </a:pPr>
            <a:endParaRPr lang="ru-RU" sz="1600" dirty="0" smtClean="0">
              <a:latin typeface="+mn-lt"/>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6" y="1915268"/>
            <a:ext cx="4204464" cy="2068257"/>
          </a:xfrm>
        </p:spPr>
        <p:txBody>
          <a:bodyPr/>
          <a:lstStyle/>
          <a:p>
            <a:r>
              <a:rPr lang="en-US" dirty="0" smtClean="0"/>
              <a:t>Any view controller object can present a single view controller at a time. </a:t>
            </a:r>
          </a:p>
          <a:p>
            <a:r>
              <a:rPr lang="en-US" dirty="0" smtClean="0"/>
              <a:t>This is true even for view controllers that were themselves presented by another view controller. </a:t>
            </a:r>
          </a:p>
          <a:p>
            <a:r>
              <a:rPr lang="en-US" dirty="0" smtClean="0"/>
              <a:t>In other words, you can chain presented view controllers together, presenting new view controllers on top of other view controllers as needed.</a:t>
            </a:r>
            <a:endParaRPr lang="ru-RU" dirty="0"/>
          </a:p>
        </p:txBody>
      </p:sp>
      <p:sp>
        <p:nvSpPr>
          <p:cNvPr id="6" name="Content Placeholder 5"/>
          <p:cNvSpPr>
            <a:spLocks noGrp="1"/>
          </p:cNvSpPr>
          <p:nvPr>
            <p:ph sz="half" idx="13"/>
          </p:nvPr>
        </p:nvSpPr>
        <p:spPr/>
        <p:txBody>
          <a:bodyPr/>
          <a:lstStyle/>
          <a:p>
            <a:r>
              <a:rPr lang="en-US" dirty="0" smtClean="0"/>
              <a:t>Creating a chain of modal view controllers</a:t>
            </a:r>
            <a:endParaRPr lang="ru-RU" dirty="0"/>
          </a:p>
        </p:txBody>
      </p:sp>
      <p:pic>
        <p:nvPicPr>
          <p:cNvPr id="216066" name="Picture 2" descr="https://developer.apple.com/library/ios/featuredarticles/ViewControllerPGforiPhoneOS/Art/modal_chains.jpg"/>
          <p:cNvPicPr>
            <a:picLocks noChangeAspect="1" noChangeArrowheads="1"/>
          </p:cNvPicPr>
          <p:nvPr/>
        </p:nvPicPr>
        <p:blipFill>
          <a:blip r:embed="rId2" cstate="print"/>
          <a:srcRect/>
          <a:stretch>
            <a:fillRect/>
          </a:stretch>
        </p:blipFill>
        <p:spPr bwMode="auto">
          <a:xfrm>
            <a:off x="4270665" y="1955550"/>
            <a:ext cx="4782805" cy="2619328"/>
          </a:xfrm>
          <a:prstGeom prst="rect">
            <a:avLst/>
          </a:prstGeom>
          <a:noFill/>
        </p:spPr>
      </p:pic>
      <p:sp>
        <p:nvSpPr>
          <p:cNvPr id="216067" name="Rectangle 3"/>
          <p:cNvSpPr>
            <a:spLocks noChangeArrowheads="1"/>
          </p:cNvSpPr>
          <p:nvPr/>
        </p:nvSpPr>
        <p:spPr bwMode="auto">
          <a:xfrm>
            <a:off x="4526726" y="4613512"/>
            <a:ext cx="4744016" cy="18651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When</a:t>
            </a:r>
            <a:r>
              <a:rPr lang="ru-RU" sz="1600" dirty="0" smtClean="0">
                <a:latin typeface="+mn-lt"/>
              </a:rPr>
              <a:t> </a:t>
            </a:r>
            <a:r>
              <a:rPr lang="ru-RU" sz="1600" dirty="0" err="1" smtClean="0">
                <a:latin typeface="+mn-lt"/>
              </a:rPr>
              <a:t>presenting</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always</a:t>
            </a:r>
            <a:r>
              <a:rPr lang="ru-RU" sz="1600" dirty="0" smtClean="0">
                <a:latin typeface="+mn-lt"/>
              </a:rPr>
              <a:t> </a:t>
            </a:r>
            <a:r>
              <a:rPr lang="ru-RU" sz="1600" dirty="0" err="1" smtClean="0">
                <a:latin typeface="+mn-lt"/>
              </a:rPr>
              <a:t>present</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UINavigationController</a:t>
            </a:r>
            <a:r>
              <a:rPr lang="ru-RU" sz="1600" dirty="0" smtClean="0">
                <a:latin typeface="+mn-lt"/>
              </a:rPr>
              <a:t> </a:t>
            </a:r>
            <a:r>
              <a:rPr lang="ru-RU" sz="1600" dirty="0" err="1" smtClean="0">
                <a:latin typeface="+mn-lt"/>
              </a:rPr>
              <a:t>object</a:t>
            </a:r>
            <a:r>
              <a:rPr lang="ru-RU" sz="1600" dirty="0" smtClean="0">
                <a:latin typeface="+mn-lt"/>
              </a:rPr>
              <a:t> </a:t>
            </a:r>
            <a:r>
              <a:rPr lang="ru-RU" sz="1600" dirty="0" err="1" smtClean="0">
                <a:latin typeface="+mn-lt"/>
              </a:rPr>
              <a:t>itself</a:t>
            </a:r>
            <a:r>
              <a:rPr lang="ru-RU" sz="1600" dirty="0" smtClean="0">
                <a:latin typeface="+mn-lt"/>
              </a:rPr>
              <a:t>, </a:t>
            </a:r>
            <a:r>
              <a:rPr lang="ru-RU" sz="1600" dirty="0" err="1" smtClean="0">
                <a:latin typeface="+mn-lt"/>
              </a:rPr>
              <a:t>rather</a:t>
            </a:r>
            <a:r>
              <a:rPr lang="ru-RU" sz="1600" dirty="0" smtClean="0">
                <a:latin typeface="+mn-lt"/>
              </a:rPr>
              <a:t> </a:t>
            </a:r>
            <a:r>
              <a:rPr lang="ru-RU" sz="1600" dirty="0" err="1" smtClean="0">
                <a:latin typeface="+mn-lt"/>
              </a:rPr>
              <a:t>than</a:t>
            </a:r>
            <a:r>
              <a:rPr lang="ru-RU" sz="1600" dirty="0" smtClean="0">
                <a:latin typeface="+mn-lt"/>
              </a:rPr>
              <a:t> </a:t>
            </a:r>
            <a:r>
              <a:rPr lang="ru-RU" sz="1600" dirty="0" err="1" smtClean="0">
                <a:latin typeface="+mn-lt"/>
              </a:rPr>
              <a:t>presenting</a:t>
            </a:r>
            <a:r>
              <a:rPr lang="ru-RU" sz="1600" dirty="0" smtClean="0">
                <a:latin typeface="+mn-lt"/>
              </a:rPr>
              <a:t> </a:t>
            </a:r>
            <a:r>
              <a:rPr lang="ru-RU" sz="1600" dirty="0" err="1" smtClean="0">
                <a:latin typeface="+mn-lt"/>
              </a:rPr>
              <a:t>any</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on</a:t>
            </a:r>
            <a:r>
              <a:rPr lang="ru-RU" sz="1600" dirty="0" smtClean="0">
                <a:latin typeface="+mn-lt"/>
              </a:rPr>
              <a:t> </a:t>
            </a:r>
            <a:r>
              <a:rPr lang="ru-RU" sz="1600" dirty="0" err="1" smtClean="0">
                <a:latin typeface="+mn-lt"/>
              </a:rPr>
              <a:t>its</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stack</a:t>
            </a:r>
            <a:r>
              <a:rPr lang="ru-RU" sz="1600" dirty="0" smtClean="0">
                <a:latin typeface="+mn-lt"/>
              </a:rPr>
              <a:t>. </a:t>
            </a:r>
            <a:endParaRPr lang="en-US" sz="1600" dirty="0" smtClean="0">
              <a:latin typeface="+mn-lt"/>
            </a:endParaRPr>
          </a:p>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However</a:t>
            </a:r>
            <a:r>
              <a:rPr lang="ru-RU" sz="1600" dirty="0" smtClean="0">
                <a:latin typeface="+mn-lt"/>
              </a:rPr>
              <a:t>, </a:t>
            </a:r>
            <a:r>
              <a:rPr lang="ru-RU" sz="1600" dirty="0" err="1" smtClean="0">
                <a:latin typeface="+mn-lt"/>
              </a:rPr>
              <a:t>individual</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on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stack</a:t>
            </a:r>
            <a:r>
              <a:rPr lang="ru-RU" sz="1600" dirty="0" smtClean="0">
                <a:latin typeface="+mn-lt"/>
              </a:rPr>
              <a:t> </a:t>
            </a:r>
            <a:r>
              <a:rPr lang="ru-RU" sz="1600" dirty="0" err="1" smtClean="0">
                <a:latin typeface="+mn-lt"/>
              </a:rPr>
              <a:t>may</a:t>
            </a:r>
            <a:r>
              <a:rPr lang="ru-RU" sz="1600" dirty="0" smtClean="0">
                <a:latin typeface="+mn-lt"/>
              </a:rPr>
              <a:t> </a:t>
            </a:r>
            <a:r>
              <a:rPr lang="ru-RU" sz="1600" dirty="0" err="1" smtClean="0">
                <a:latin typeface="+mn-lt"/>
              </a:rPr>
              <a:t>present</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including</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controllers</a:t>
            </a:r>
            <a:r>
              <a:rPr lang="ru-RU" sz="1600" dirty="0" smtClean="0">
                <a:latin typeface="+mn-lt"/>
              </a:rPr>
              <a:t>. </a:t>
            </a:r>
          </a:p>
        </p:txBody>
      </p:sp>
      <p:pic>
        <p:nvPicPr>
          <p:cNvPr id="216069" name="Picture 5" descr="https://developer.apple.com/library/ios/featuredarticles/ViewControllerPGforiPhoneOS/Art/modal_chains_objects_2x.png"/>
          <p:cNvPicPr>
            <a:picLocks noChangeAspect="1" noChangeArrowheads="1"/>
          </p:cNvPicPr>
          <p:nvPr/>
        </p:nvPicPr>
        <p:blipFill>
          <a:blip r:embed="rId3" cstate="print"/>
          <a:srcRect/>
          <a:stretch>
            <a:fillRect/>
          </a:stretch>
        </p:blipFill>
        <p:spPr bwMode="auto">
          <a:xfrm>
            <a:off x="119362" y="4948041"/>
            <a:ext cx="4416424" cy="1190947"/>
          </a:xfrm>
          <a:prstGeom prst="rect">
            <a:avLst/>
          </a:prstGeom>
          <a:noFill/>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68359" y="1915268"/>
            <a:ext cx="5218453" cy="3798618"/>
          </a:xfrm>
        </p:spPr>
        <p:txBody>
          <a:bodyPr/>
          <a:lstStyle/>
          <a:p>
            <a:r>
              <a:rPr lang="en-US" dirty="0" smtClean="0"/>
              <a:t>For </a:t>
            </a:r>
            <a:r>
              <a:rPr lang="en-US" dirty="0" err="1" smtClean="0"/>
              <a:t>iPad</a:t>
            </a:r>
            <a:r>
              <a:rPr lang="en-US" dirty="0" smtClean="0"/>
              <a:t> apps, you can present content using several different styles. </a:t>
            </a:r>
          </a:p>
          <a:p>
            <a:r>
              <a:rPr lang="en-US" dirty="0" smtClean="0"/>
              <a:t>In </a:t>
            </a:r>
            <a:r>
              <a:rPr lang="en-US" dirty="0" err="1" smtClean="0"/>
              <a:t>iPhone</a:t>
            </a:r>
            <a:r>
              <a:rPr lang="en-US" dirty="0" smtClean="0"/>
              <a:t> apps, presented views always cover the visible portion of the window, but when running on an </a:t>
            </a:r>
            <a:r>
              <a:rPr lang="en-US" dirty="0" err="1" smtClean="0"/>
              <a:t>iPad</a:t>
            </a:r>
            <a:r>
              <a:rPr lang="en-US" dirty="0" smtClean="0"/>
              <a:t>, view controllers use the value in their </a:t>
            </a:r>
            <a:r>
              <a:rPr lang="en-US" b="1" dirty="0" err="1" smtClean="0"/>
              <a:t>modalPresentationStyle</a:t>
            </a:r>
            <a:r>
              <a:rPr lang="en-US" dirty="0" smtClean="0"/>
              <a:t> property to determine their appearance when presented. </a:t>
            </a:r>
          </a:p>
          <a:p>
            <a:r>
              <a:rPr lang="en-US" dirty="0" smtClean="0"/>
              <a:t>Different options for this property allow you to present the view controller so that it fills all or only part of the screen. </a:t>
            </a:r>
            <a:endParaRPr lang="en-US" b="1" dirty="0"/>
          </a:p>
        </p:txBody>
      </p:sp>
      <p:sp>
        <p:nvSpPr>
          <p:cNvPr id="5" name="Content Placeholder 4"/>
          <p:cNvSpPr>
            <a:spLocks noGrp="1"/>
          </p:cNvSpPr>
          <p:nvPr>
            <p:ph sz="half" idx="13"/>
          </p:nvPr>
        </p:nvSpPr>
        <p:spPr/>
        <p:txBody>
          <a:bodyPr/>
          <a:lstStyle/>
          <a:p>
            <a:r>
              <a:rPr lang="en-US" b="1" dirty="0" smtClean="0"/>
              <a:t>Presentation Styles for Modal Views</a:t>
            </a:r>
          </a:p>
          <a:p>
            <a:endParaRPr lang="ru-RU" dirty="0"/>
          </a:p>
        </p:txBody>
      </p:sp>
      <p:pic>
        <p:nvPicPr>
          <p:cNvPr id="217090" name="Picture 2" descr="https://developer.apple.com/library/ios/featuredarticles/ViewControllerPGforiPhoneOS/Art/modal_styles_2x.png"/>
          <p:cNvPicPr>
            <a:picLocks noChangeAspect="1" noChangeArrowheads="1"/>
          </p:cNvPicPr>
          <p:nvPr/>
        </p:nvPicPr>
        <p:blipFill>
          <a:blip r:embed="rId2" cstate="print"/>
          <a:srcRect/>
          <a:stretch>
            <a:fillRect/>
          </a:stretch>
        </p:blipFill>
        <p:spPr bwMode="auto">
          <a:xfrm>
            <a:off x="5413958" y="1810310"/>
            <a:ext cx="3621385" cy="4744295"/>
          </a:xfrm>
          <a:prstGeom prst="rect">
            <a:avLst/>
          </a:prstGeom>
          <a:noFill/>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2" y="1851894"/>
            <a:ext cx="9020907" cy="3798618"/>
          </a:xfrm>
        </p:spPr>
        <p:txBody>
          <a:bodyPr/>
          <a:lstStyle/>
          <a:p>
            <a:r>
              <a:rPr lang="en-US" dirty="0" smtClean="0"/>
              <a:t>When a view controller is presented using a storyboard segue, it is automatically instantiated and presented. </a:t>
            </a:r>
          </a:p>
          <a:p>
            <a:r>
              <a:rPr lang="en-US" dirty="0" smtClean="0"/>
              <a:t>If you need to present a view controller programmatically, you must do the following:</a:t>
            </a:r>
          </a:p>
          <a:p>
            <a:pPr marL="800100" lvl="1" indent="-342900">
              <a:buFont typeface="+mj-lt"/>
              <a:buAutoNum type="arabicPeriod"/>
            </a:pPr>
            <a:r>
              <a:rPr lang="en-US" dirty="0" smtClean="0"/>
              <a:t>Create the view controller you want to present.</a:t>
            </a:r>
          </a:p>
          <a:p>
            <a:pPr marL="800100" lvl="1" indent="-342900">
              <a:buFont typeface="+mj-lt"/>
              <a:buAutoNum type="arabicPeriod"/>
            </a:pPr>
            <a:r>
              <a:rPr lang="en-US" dirty="0" smtClean="0"/>
              <a:t>Set the </a:t>
            </a:r>
            <a:r>
              <a:rPr lang="en-US" b="1" dirty="0" err="1" smtClean="0"/>
              <a:t>modalTransitionStyle</a:t>
            </a:r>
            <a:r>
              <a:rPr lang="en-US" dirty="0" smtClean="0"/>
              <a:t> property of the view controller to the desired value.</a:t>
            </a:r>
          </a:p>
          <a:p>
            <a:pPr marL="800100" lvl="1" indent="-342900">
              <a:buFont typeface="+mj-lt"/>
              <a:buAutoNum type="arabicPeriod"/>
            </a:pPr>
            <a:r>
              <a:rPr lang="en-US" dirty="0" smtClean="0"/>
              <a:t>Assign a delegate object to the view controller. Typically, the delegate is the presenting view controller. The delegate is used by the presented view controllers to notify the presenting view controller when it is ready to be dismissed. It may also communicate other information back to the delegate.</a:t>
            </a:r>
          </a:p>
          <a:p>
            <a:pPr marL="800100" lvl="1" indent="-342900">
              <a:buFont typeface="+mj-lt"/>
              <a:buAutoNum type="arabicPeriod"/>
            </a:pPr>
            <a:r>
              <a:rPr lang="en-US" dirty="0" smtClean="0"/>
              <a:t>Call the </a:t>
            </a:r>
            <a:r>
              <a:rPr lang="en-US" b="1" dirty="0" err="1" smtClean="0"/>
              <a:t>presentViewController:animated:completion</a:t>
            </a:r>
            <a:r>
              <a:rPr lang="en-US" b="1" dirty="0" smtClean="0"/>
              <a:t>:</a:t>
            </a:r>
            <a:r>
              <a:rPr lang="en-US" dirty="0" smtClean="0"/>
              <a:t> method of the current view controller, passing in the view controller you want to present. </a:t>
            </a:r>
          </a:p>
          <a:p>
            <a:r>
              <a:rPr lang="en-US" dirty="0" smtClean="0"/>
              <a:t>The </a:t>
            </a:r>
            <a:r>
              <a:rPr lang="en-US" b="1" dirty="0" err="1" smtClean="0"/>
              <a:t>presentViewController:animated:completion</a:t>
            </a:r>
            <a:r>
              <a:rPr lang="en-US" b="1" dirty="0" smtClean="0"/>
              <a:t>:</a:t>
            </a:r>
            <a:r>
              <a:rPr lang="en-US" dirty="0" smtClean="0"/>
              <a:t> method presents the view for the specified view controller object and configures the presenting-presented relationships between the new view controller and the current view controller. </a:t>
            </a:r>
          </a:p>
          <a:p>
            <a:endParaRPr lang="ru-RU" dirty="0"/>
          </a:p>
        </p:txBody>
      </p:sp>
      <p:sp>
        <p:nvSpPr>
          <p:cNvPr id="6" name="Content Placeholder 5"/>
          <p:cNvSpPr>
            <a:spLocks noGrp="1"/>
          </p:cNvSpPr>
          <p:nvPr>
            <p:ph sz="half" idx="13"/>
          </p:nvPr>
        </p:nvSpPr>
        <p:spPr>
          <a:xfrm>
            <a:off x="452675" y="737191"/>
            <a:ext cx="9144000" cy="828554"/>
          </a:xfrm>
        </p:spPr>
        <p:txBody>
          <a:bodyPr/>
          <a:lstStyle/>
          <a:p>
            <a:r>
              <a:rPr lang="en-US" b="1" dirty="0" smtClean="0"/>
              <a:t>Presenting a View Controller</a:t>
            </a:r>
          </a:p>
          <a:p>
            <a:endParaRPr lang="ru-RU" dirty="0"/>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5801" y="1879074"/>
            <a:ext cx="8863343" cy="3798618"/>
          </a:xfrm>
        </p:spPr>
        <p:txBody>
          <a:bodyPr/>
          <a:lstStyle/>
          <a:p>
            <a:r>
              <a:rPr lang="en-US" dirty="0" smtClean="0"/>
              <a:t>Unless you are restoring your app to some previous state, you usually want to animate the appearance of the new view controller. The transition style you should use depends on how you plan to use the presented view controller.</a:t>
            </a:r>
            <a:endParaRPr lang="ru-RU" dirty="0"/>
          </a:p>
        </p:txBody>
      </p:sp>
      <p:sp>
        <p:nvSpPr>
          <p:cNvPr id="6" name="Content Placeholder 5"/>
          <p:cNvSpPr>
            <a:spLocks noGrp="1"/>
          </p:cNvSpPr>
          <p:nvPr>
            <p:ph sz="half" idx="13"/>
          </p:nvPr>
        </p:nvSpPr>
        <p:spPr/>
        <p:txBody>
          <a:bodyPr/>
          <a:lstStyle/>
          <a:p>
            <a:r>
              <a:rPr lang="en-US" b="1" dirty="0" smtClean="0"/>
              <a:t>Transition Style</a:t>
            </a:r>
          </a:p>
          <a:p>
            <a:endParaRPr lang="ru-RU" dirty="0"/>
          </a:p>
        </p:txBody>
      </p:sp>
      <p:graphicFrame>
        <p:nvGraphicFramePr>
          <p:cNvPr id="7" name="Table 6"/>
          <p:cNvGraphicFramePr>
            <a:graphicFrameLocks noGrp="1"/>
          </p:cNvGraphicFramePr>
          <p:nvPr/>
        </p:nvGraphicFramePr>
        <p:xfrm>
          <a:off x="165979" y="2782204"/>
          <a:ext cx="8769790" cy="3379759"/>
        </p:xfrm>
        <a:graphic>
          <a:graphicData uri="http://schemas.openxmlformats.org/drawingml/2006/table">
            <a:tbl>
              <a:tblPr firstRow="1" bandRow="1">
                <a:tableStyleId>{5C22544A-7EE6-4342-B048-85BDC9FD1C3A}</a:tableStyleId>
              </a:tblPr>
              <a:tblGrid>
                <a:gridCol w="2486686"/>
                <a:gridCol w="6283104"/>
              </a:tblGrid>
              <a:tr h="377479">
                <a:tc>
                  <a:txBody>
                    <a:bodyPr/>
                    <a:lstStyle/>
                    <a:p>
                      <a:r>
                        <a:rPr lang="en-US" sz="1400" dirty="0"/>
                        <a:t>Transition style</a:t>
                      </a:r>
                    </a:p>
                  </a:txBody>
                  <a:tcPr marL="38100" marR="38100" marT="38100" marB="38100" anchor="ctr"/>
                </a:tc>
                <a:tc>
                  <a:txBody>
                    <a:bodyPr/>
                    <a:lstStyle/>
                    <a:p>
                      <a:r>
                        <a:rPr lang="en-US" sz="1400" dirty="0"/>
                        <a:t>Usage</a:t>
                      </a:r>
                    </a:p>
                  </a:txBody>
                  <a:tcPr marL="38100" marR="38100" marT="38100" marB="38100" anchor="ctr"/>
                </a:tc>
              </a:tr>
              <a:tr h="748483">
                <a:tc>
                  <a:txBody>
                    <a:bodyPr/>
                    <a:lstStyle/>
                    <a:p>
                      <a:r>
                        <a:rPr lang="en-US" sz="1200" b="1" dirty="0" err="1"/>
                        <a:t>UIModalTransitionStyleCoverVertical</a:t>
                      </a:r>
                      <a:endParaRPr lang="en-US" sz="1200" b="1" dirty="0"/>
                    </a:p>
                  </a:txBody>
                  <a:tcPr marL="38100" marR="38100" marT="38100" marB="38100" anchor="ctr"/>
                </a:tc>
                <a:tc>
                  <a:txBody>
                    <a:bodyPr/>
                    <a:lstStyle/>
                    <a:p>
                      <a:r>
                        <a:rPr lang="en-US" sz="1400" dirty="0" smtClean="0"/>
                        <a:t>For </a:t>
                      </a:r>
                      <a:r>
                        <a:rPr lang="en-US" sz="1400" dirty="0"/>
                        <a:t>this style of transition, content view controllers should provide buttons to dismiss the view controller explicitly. Typically, these are a Done button and an optional Cancel button.</a:t>
                      </a:r>
                    </a:p>
                    <a:p>
                      <a:r>
                        <a:rPr lang="en-US" sz="1400" dirty="0"/>
                        <a:t>If you do not explicitly set a transition style, this style is used by default. </a:t>
                      </a:r>
                    </a:p>
                  </a:txBody>
                  <a:tcPr marL="38100" marR="38100" marT="38100" marB="38100" anchor="ctr"/>
                </a:tc>
              </a:tr>
              <a:tr h="748483">
                <a:tc>
                  <a:txBody>
                    <a:bodyPr/>
                    <a:lstStyle/>
                    <a:p>
                      <a:r>
                        <a:rPr lang="en-US" sz="1200" b="1" dirty="0" err="1"/>
                        <a:t>UIModalTransitionStyleFlipHorizontal</a:t>
                      </a:r>
                      <a:endParaRPr lang="en-US" sz="1200" b="1" dirty="0"/>
                    </a:p>
                  </a:txBody>
                  <a:tcPr marL="38100" marR="38100" marT="38100" marB="38100" anchor="ctr"/>
                </a:tc>
                <a:tc>
                  <a:txBody>
                    <a:bodyPr/>
                    <a:lstStyle/>
                    <a:p>
                      <a:r>
                        <a:rPr lang="en-US" sz="1400" dirty="0" smtClean="0"/>
                        <a:t>The </a:t>
                      </a:r>
                      <a:r>
                        <a:rPr lang="en-US" sz="1400" dirty="0"/>
                        <a:t>most common usage for this style is to display settings that might change frequently, such as in the Stocks and Weather apps. These settings can be meant for the entire app or they can be specific to the current screen.</a:t>
                      </a:r>
                    </a:p>
                    <a:p>
                      <a:r>
                        <a:rPr lang="en-US" sz="1400" dirty="0"/>
                        <a:t>For this style of transition, you usually provide some sort of button to return the user to the normal running mode of your app. </a:t>
                      </a:r>
                    </a:p>
                  </a:txBody>
                  <a:tcPr marL="38100" marR="38100" marT="38100" marB="38100" anchor="ctr"/>
                </a:tc>
              </a:tr>
              <a:tr h="748483">
                <a:tc>
                  <a:txBody>
                    <a:bodyPr/>
                    <a:lstStyle/>
                    <a:p>
                      <a:r>
                        <a:rPr lang="en-US" sz="1200" b="1" dirty="0" err="1"/>
                        <a:t>UIModalTransitionStyleCrossDissolve</a:t>
                      </a:r>
                      <a:endParaRPr lang="en-US" sz="1200" b="1" dirty="0"/>
                    </a:p>
                  </a:txBody>
                  <a:tcPr marL="38100" marR="38100" marT="38100" marB="38100" anchor="ctr"/>
                </a:tc>
                <a:tc>
                  <a:txBody>
                    <a:bodyPr/>
                    <a:lstStyle/>
                    <a:p>
                      <a:r>
                        <a:rPr lang="en-US" sz="1400" dirty="0"/>
                        <a:t>Use this style to present an alternate interface when the device changes orientations. In such a case, your app is responsible for presenting and dismissing the alternate interface in response to orientation change notifications. </a:t>
                      </a:r>
                    </a:p>
                    <a:p>
                      <a:r>
                        <a:rPr lang="en-US" sz="1400" dirty="0"/>
                        <a:t>Media-based apps can also use this style to fade in screens displaying media content. </a:t>
                      </a:r>
                    </a:p>
                  </a:txBody>
                  <a:tcPr marL="38100" marR="38100" marT="38100" marB="38100" anchor="ctr"/>
                </a:tc>
              </a:tr>
            </a:tbl>
          </a:graphicData>
        </a:graphic>
      </p:graphicFrame>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08231" y="1933375"/>
            <a:ext cx="8772808" cy="3798618"/>
          </a:xfrm>
        </p:spPr>
        <p:txBody>
          <a:bodyPr/>
          <a:lstStyle/>
          <a:p>
            <a:r>
              <a:rPr lang="en-US" dirty="0" smtClean="0"/>
              <a:t>This listing shows how to present a view controller programmatically. </a:t>
            </a:r>
          </a:p>
          <a:p>
            <a:r>
              <a:rPr lang="en-US" dirty="0" smtClean="0"/>
              <a:t>When the user adds a new recipe, the app prompts the user for basic information about the recipe by presenting a navigation controller. </a:t>
            </a:r>
          </a:p>
          <a:p>
            <a:r>
              <a:rPr lang="en-US" dirty="0" smtClean="0"/>
              <a:t>A navigation controller was chosen so that there would be a standard place to put a Cancel and Done button. Using a navigation controller also makes it easier to expand the new recipe interface in the future. All you would have to do is push new view controllers on the navigation stack.</a:t>
            </a:r>
            <a:endParaRPr lang="ru-RU" dirty="0"/>
          </a:p>
        </p:txBody>
      </p:sp>
      <p:sp>
        <p:nvSpPr>
          <p:cNvPr id="6" name="Content Placeholder 5"/>
          <p:cNvSpPr>
            <a:spLocks noGrp="1"/>
          </p:cNvSpPr>
          <p:nvPr>
            <p:ph sz="half" idx="13"/>
          </p:nvPr>
        </p:nvSpPr>
        <p:spPr/>
        <p:txBody>
          <a:bodyPr/>
          <a:lstStyle/>
          <a:p>
            <a:r>
              <a:rPr lang="en-US" dirty="0" smtClean="0"/>
              <a:t>Presenting a view controller programmatically</a:t>
            </a:r>
            <a:endParaRPr lang="ru-RU" dirty="0"/>
          </a:p>
        </p:txBody>
      </p:sp>
      <p:sp>
        <p:nvSpPr>
          <p:cNvPr id="7" name="Rectangle 6"/>
          <p:cNvSpPr/>
          <p:nvPr/>
        </p:nvSpPr>
        <p:spPr>
          <a:xfrm>
            <a:off x="54324" y="3539960"/>
            <a:ext cx="9035357" cy="280076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(void)add:(id)sender { </a:t>
            </a:r>
          </a:p>
          <a:p>
            <a:r>
              <a:rPr lang="en-US" sz="1600" dirty="0" smtClean="0">
                <a:latin typeface="Web" pitchFamily="2" charset="0"/>
              </a:rPr>
              <a:t>    // Create the root view controller for the navigation controller </a:t>
            </a:r>
          </a:p>
          <a:p>
            <a:r>
              <a:rPr lang="en-US" sz="1600" dirty="0" smtClean="0">
                <a:latin typeface="Web" pitchFamily="2" charset="0"/>
              </a:rPr>
              <a:t>    // The new view controller configures a Cancel and Done button for the navigation bar.   </a:t>
            </a:r>
          </a:p>
          <a:p>
            <a:r>
              <a:rPr lang="en-US" sz="1600" dirty="0" smtClean="0">
                <a:latin typeface="Web" pitchFamily="2" charset="0"/>
              </a:rPr>
              <a:t>    </a:t>
            </a:r>
            <a:r>
              <a:rPr lang="en-US" sz="1600" dirty="0" err="1" smtClean="0">
                <a:latin typeface="Web" pitchFamily="2" charset="0"/>
              </a:rPr>
              <a:t>RecipeAddViewController</a:t>
            </a:r>
            <a:r>
              <a:rPr lang="en-US" sz="1600" dirty="0" smtClean="0">
                <a:latin typeface="Web" pitchFamily="2" charset="0"/>
              </a:rPr>
              <a:t> *</a:t>
            </a:r>
            <a:r>
              <a:rPr lang="en-US" sz="1600" dirty="0" err="1" smtClean="0">
                <a:latin typeface="Web" pitchFamily="2" charset="0"/>
              </a:rPr>
              <a:t>addController</a:t>
            </a:r>
            <a:r>
              <a:rPr lang="en-US" sz="1600" dirty="0" smtClean="0">
                <a:latin typeface="Web" pitchFamily="2" charset="0"/>
              </a:rPr>
              <a:t> = [[</a:t>
            </a:r>
            <a:r>
              <a:rPr lang="en-US" sz="1600" dirty="0" err="1" smtClean="0">
                <a:latin typeface="Web" pitchFamily="2" charset="0"/>
              </a:rPr>
              <a:t>RecipeAddViewController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init]; </a:t>
            </a:r>
          </a:p>
          <a:p>
            <a:r>
              <a:rPr lang="en-US" sz="1600" dirty="0" smtClean="0">
                <a:latin typeface="Web" pitchFamily="2" charset="0"/>
              </a:rPr>
              <a:t>    // Configure the </a:t>
            </a:r>
            <a:r>
              <a:rPr lang="en-US" sz="1600" dirty="0" err="1" smtClean="0">
                <a:latin typeface="Web" pitchFamily="2" charset="0"/>
              </a:rPr>
              <a:t>RecipeAddViewController</a:t>
            </a:r>
            <a:r>
              <a:rPr lang="en-US" sz="1600" dirty="0" smtClean="0">
                <a:latin typeface="Web" pitchFamily="2" charset="0"/>
              </a:rPr>
              <a:t>. In this case, it reports any changes to a custom delegate object. </a:t>
            </a:r>
          </a:p>
          <a:p>
            <a:r>
              <a:rPr lang="en-US" sz="1600" dirty="0" smtClean="0">
                <a:latin typeface="Web" pitchFamily="2" charset="0"/>
              </a:rPr>
              <a:t>    </a:t>
            </a:r>
            <a:r>
              <a:rPr lang="en-US" sz="1600" dirty="0" err="1" smtClean="0">
                <a:latin typeface="Web" pitchFamily="2" charset="0"/>
              </a:rPr>
              <a:t>addController.delegate</a:t>
            </a:r>
            <a:r>
              <a:rPr lang="en-US" sz="1600" dirty="0" smtClean="0">
                <a:latin typeface="Web" pitchFamily="2" charset="0"/>
              </a:rPr>
              <a:t> = self; </a:t>
            </a:r>
          </a:p>
          <a:p>
            <a:r>
              <a:rPr lang="en-US" sz="1600" dirty="0" smtClean="0">
                <a:latin typeface="Web" pitchFamily="2" charset="0"/>
              </a:rPr>
              <a:t>    // Create the navigation controller and present it. </a:t>
            </a:r>
          </a:p>
          <a:p>
            <a:r>
              <a:rPr lang="en-US" sz="1600" dirty="0" smtClean="0">
                <a:latin typeface="Web" pitchFamily="2" charset="0"/>
              </a:rPr>
              <a:t>    </a:t>
            </a:r>
            <a:r>
              <a:rPr lang="en-US" sz="1600" dirty="0" err="1" smtClean="0">
                <a:latin typeface="Web" pitchFamily="2" charset="0"/>
              </a:rPr>
              <a:t>UINavigationController</a:t>
            </a:r>
            <a:r>
              <a:rPr lang="en-US" sz="1600" dirty="0" smtClean="0">
                <a:latin typeface="Web" pitchFamily="2" charset="0"/>
              </a:rPr>
              <a:t> *</a:t>
            </a:r>
            <a:r>
              <a:rPr lang="en-US" sz="1600" dirty="0" err="1" smtClean="0">
                <a:latin typeface="Web" pitchFamily="2" charset="0"/>
              </a:rPr>
              <a:t>navigationController</a:t>
            </a:r>
            <a:r>
              <a:rPr lang="en-US" sz="1600" dirty="0" smtClean="0">
                <a:latin typeface="Web" pitchFamily="2" charset="0"/>
              </a:rPr>
              <a:t> = [[</a:t>
            </a:r>
            <a:r>
              <a:rPr lang="en-US" sz="1600" dirty="0" err="1" smtClean="0">
                <a:latin typeface="Web" pitchFamily="2" charset="0"/>
              </a:rPr>
              <a:t>UINavigationController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initWithRootViewController:addController</a:t>
            </a:r>
            <a:r>
              <a:rPr lang="en-US" sz="1600" dirty="0" smtClean="0">
                <a:latin typeface="Web" pitchFamily="2" charset="0"/>
              </a:rPr>
              <a:t>]; </a:t>
            </a:r>
          </a:p>
          <a:p>
            <a:r>
              <a:rPr lang="en-US" sz="1600" dirty="0" smtClean="0">
                <a:latin typeface="Web" pitchFamily="2" charset="0"/>
              </a:rPr>
              <a:t>    [self </a:t>
            </a:r>
            <a:r>
              <a:rPr lang="en-US" sz="1600" dirty="0" err="1" smtClean="0">
                <a:latin typeface="Web" pitchFamily="2" charset="0"/>
              </a:rPr>
              <a:t>presentViewController:navigationController</a:t>
            </a:r>
            <a:r>
              <a:rPr lang="en-US" sz="1600" dirty="0" smtClean="0">
                <a:latin typeface="Web" pitchFamily="2" charset="0"/>
              </a:rPr>
              <a:t> </a:t>
            </a:r>
            <a:r>
              <a:rPr lang="en-US" sz="1600" dirty="0" err="1" smtClean="0">
                <a:latin typeface="Web" pitchFamily="2" charset="0"/>
              </a:rPr>
              <a:t>animated:YES</a:t>
            </a:r>
            <a:r>
              <a:rPr lang="en-US" sz="1600" dirty="0" smtClean="0">
                <a:latin typeface="Web" pitchFamily="2" charset="0"/>
              </a:rPr>
              <a:t> completion: nil];</a:t>
            </a:r>
          </a:p>
          <a:p>
            <a:r>
              <a:rPr lang="en-US" sz="1600" dirty="0" smtClean="0">
                <a:latin typeface="Web" pitchFamily="2" charset="0"/>
              </a:rPr>
              <a: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5275" y="3769349"/>
            <a:ext cx="8579372" cy="3798618"/>
          </a:xfrm>
        </p:spPr>
        <p:txBody>
          <a:bodyPr/>
          <a:lstStyle/>
          <a:p>
            <a:r>
              <a:rPr lang="en-US" dirty="0" smtClean="0"/>
              <a:t>This example demonstrates a few factors common to view controllers:</a:t>
            </a:r>
          </a:p>
          <a:p>
            <a:r>
              <a:rPr lang="en-US" dirty="0" smtClean="0"/>
              <a:t>Every view is controlled by only one view controller. When a view is assigned to the view controller’s </a:t>
            </a:r>
            <a:r>
              <a:rPr lang="en-US" b="1" dirty="0" smtClean="0"/>
              <a:t>view</a:t>
            </a:r>
            <a:r>
              <a:rPr lang="en-US" dirty="0" smtClean="0"/>
              <a:t> property, the view controller owns it. If the view is a </a:t>
            </a:r>
            <a:r>
              <a:rPr lang="en-US" dirty="0" err="1" smtClean="0"/>
              <a:t>subview</a:t>
            </a:r>
            <a:r>
              <a:rPr lang="en-US" dirty="0" smtClean="0"/>
              <a:t>, it might be controlled by the same view controller or a different view controller. </a:t>
            </a:r>
          </a:p>
          <a:p>
            <a:r>
              <a:rPr lang="en-US" dirty="0" smtClean="0"/>
              <a:t>Each view controller interacts with a subset of your app’s data. For example, the Photo controller needs to know only the photo to be displayed.</a:t>
            </a:r>
          </a:p>
          <a:p>
            <a:r>
              <a:rPr lang="en-US" dirty="0" smtClean="0"/>
              <a:t>Because each view controller provides only a subset of the user experience, the view controllers must communicate with each other to make this experience seamless. They may also communicate with other controllers, such as data controllers or document objects.</a:t>
            </a:r>
          </a:p>
          <a:p>
            <a:endParaRPr lang="ru-RU" dirty="0"/>
          </a:p>
        </p:txBody>
      </p:sp>
      <p:sp>
        <p:nvSpPr>
          <p:cNvPr id="6" name="Content Placeholder 5"/>
          <p:cNvSpPr>
            <a:spLocks noGrp="1"/>
          </p:cNvSpPr>
          <p:nvPr>
            <p:ph sz="half" idx="13"/>
          </p:nvPr>
        </p:nvSpPr>
        <p:spPr/>
        <p:txBody>
          <a:bodyPr/>
          <a:lstStyle/>
          <a:p>
            <a:r>
              <a:rPr lang="en-US" dirty="0" smtClean="0"/>
              <a:t>Factors Common to View Controllers</a:t>
            </a:r>
            <a:endParaRPr lang="ru-RU" dirty="0"/>
          </a:p>
        </p:txBody>
      </p:sp>
      <p:pic>
        <p:nvPicPr>
          <p:cNvPr id="226306" name="Picture 2" descr="https://developer.apple.com/library/ios/featuredarticles/ViewControllerPGforiPhoneOS/Art/recipe_views_2x.png"/>
          <p:cNvPicPr>
            <a:picLocks noChangeAspect="1" noChangeArrowheads="1"/>
          </p:cNvPicPr>
          <p:nvPr/>
        </p:nvPicPr>
        <p:blipFill>
          <a:blip r:embed="rId2" cstate="print"/>
          <a:srcRect/>
          <a:stretch>
            <a:fillRect/>
          </a:stretch>
        </p:blipFill>
        <p:spPr bwMode="auto">
          <a:xfrm>
            <a:off x="2027203" y="1305982"/>
            <a:ext cx="4717332" cy="2499969"/>
          </a:xfrm>
          <a:prstGeom prst="rect">
            <a:avLst/>
          </a:prstGeom>
          <a:noFill/>
        </p:spPr>
      </p:pic>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514" y="2014852"/>
            <a:ext cx="4512272" cy="3798618"/>
          </a:xfrm>
        </p:spPr>
        <p:txBody>
          <a:bodyPr/>
          <a:lstStyle/>
          <a:p>
            <a:r>
              <a:rPr lang="en-US" dirty="0" smtClean="0"/>
              <a:t>A number of standard system view controllers are designed to be presented by your app.  Interactions with the system view controllers typically take place through a delegate object. </a:t>
            </a:r>
          </a:p>
          <a:p>
            <a:r>
              <a:rPr lang="en-US" dirty="0" smtClean="0"/>
              <a:t>Each system view controller defines a corresponding protocol, whose methods you implement in your delegate object. Each delegate usually implements a method to either accept whatever item was selected or cancel the operation. Your delegate object should always be ready to handle both cases. </a:t>
            </a:r>
          </a:p>
          <a:p>
            <a:r>
              <a:rPr lang="en-US" dirty="0" smtClean="0"/>
              <a:t>One of the most important things the delegate must do is dismiss the presented view controller by calling the </a:t>
            </a:r>
            <a:r>
              <a:rPr lang="en-US" b="1" dirty="0" err="1" smtClean="0"/>
              <a:t>dismissModalViewControllerAnimated</a:t>
            </a:r>
            <a:r>
              <a:rPr lang="en-US" b="1" dirty="0" smtClean="0"/>
              <a:t>:</a:t>
            </a:r>
            <a:r>
              <a:rPr lang="en-US" dirty="0" smtClean="0"/>
              <a:t> method of the view controller that did the presenting.</a:t>
            </a:r>
          </a:p>
          <a:p>
            <a:endParaRPr lang="ru-RU" dirty="0"/>
          </a:p>
        </p:txBody>
      </p:sp>
      <p:sp>
        <p:nvSpPr>
          <p:cNvPr id="6" name="Content Placeholder 5"/>
          <p:cNvSpPr>
            <a:spLocks noGrp="1"/>
          </p:cNvSpPr>
          <p:nvPr>
            <p:ph sz="half" idx="13"/>
          </p:nvPr>
        </p:nvSpPr>
        <p:spPr/>
        <p:txBody>
          <a:bodyPr/>
          <a:lstStyle/>
          <a:p>
            <a:r>
              <a:rPr lang="en-US" b="1" dirty="0" smtClean="0"/>
              <a:t>Presenting Standard System View Controllers</a:t>
            </a:r>
          </a:p>
          <a:p>
            <a:endParaRPr lang="ru-RU" dirty="0"/>
          </a:p>
        </p:txBody>
      </p:sp>
      <p:graphicFrame>
        <p:nvGraphicFramePr>
          <p:cNvPr id="7" name="Table 6"/>
          <p:cNvGraphicFramePr>
            <a:graphicFrameLocks noGrp="1"/>
          </p:cNvGraphicFramePr>
          <p:nvPr/>
        </p:nvGraphicFramePr>
        <p:xfrm>
          <a:off x="4565960" y="1949695"/>
          <a:ext cx="4487504" cy="4441255"/>
        </p:xfrm>
        <a:graphic>
          <a:graphicData uri="http://schemas.openxmlformats.org/drawingml/2006/table">
            <a:tbl>
              <a:tblPr firstRow="1" bandRow="1">
                <a:tableStyleId>{5C22544A-7EE6-4342-B048-85BDC9FD1C3A}</a:tableStyleId>
              </a:tblPr>
              <a:tblGrid>
                <a:gridCol w="1345951"/>
                <a:gridCol w="3141553"/>
              </a:tblGrid>
              <a:tr h="320253">
                <a:tc>
                  <a:txBody>
                    <a:bodyPr/>
                    <a:lstStyle/>
                    <a:p>
                      <a:r>
                        <a:rPr lang="en-US" sz="1400" dirty="0"/>
                        <a:t>Framework</a:t>
                      </a:r>
                    </a:p>
                  </a:txBody>
                  <a:tcPr marL="38100" marR="38100" marT="38100" marB="38100" anchor="ctr"/>
                </a:tc>
                <a:tc>
                  <a:txBody>
                    <a:bodyPr/>
                    <a:lstStyle/>
                    <a:p>
                      <a:r>
                        <a:rPr lang="en-US" sz="1400" dirty="0"/>
                        <a:t>View controllers</a:t>
                      </a:r>
                    </a:p>
                  </a:txBody>
                  <a:tcPr marL="38100" marR="38100" marT="38100" marB="38100" anchor="ctr"/>
                </a:tc>
              </a:tr>
              <a:tr h="909152">
                <a:tc>
                  <a:txBody>
                    <a:bodyPr/>
                    <a:lstStyle/>
                    <a:p>
                      <a:r>
                        <a:rPr lang="en-US" sz="1400"/>
                        <a:t>Address Book UI</a:t>
                      </a:r>
                    </a:p>
                  </a:txBody>
                  <a:tcPr marL="38100" marR="38100" marT="38100" marB="38100" anchor="ctr"/>
                </a:tc>
                <a:tc>
                  <a:txBody>
                    <a:bodyPr/>
                    <a:lstStyle/>
                    <a:p>
                      <a:r>
                        <a:rPr lang="en-US" sz="1400" dirty="0" err="1"/>
                        <a:t>ABNewPersonViewController</a:t>
                      </a:r>
                      <a:endParaRPr lang="en-US" sz="1400" dirty="0"/>
                    </a:p>
                    <a:p>
                      <a:r>
                        <a:rPr lang="en-US" sz="1400" dirty="0" err="1"/>
                        <a:t>ABPeoplePickerNavigationController</a:t>
                      </a:r>
                      <a:endParaRPr lang="en-US" sz="1400" dirty="0"/>
                    </a:p>
                    <a:p>
                      <a:r>
                        <a:rPr lang="en-US" sz="1400" dirty="0" err="1"/>
                        <a:t>ABPersonViewController</a:t>
                      </a:r>
                      <a:endParaRPr lang="en-US" sz="1400" dirty="0"/>
                    </a:p>
                    <a:p>
                      <a:r>
                        <a:rPr lang="en-US" sz="1400" dirty="0" err="1"/>
                        <a:t>ABUnknownPersonViewController</a:t>
                      </a:r>
                      <a:endParaRPr lang="en-US" sz="1400" dirty="0"/>
                    </a:p>
                  </a:txBody>
                  <a:tcPr marL="38100" marR="38100" marT="38100" marB="38100" anchor="ctr"/>
                </a:tc>
              </a:tr>
              <a:tr h="487516">
                <a:tc>
                  <a:txBody>
                    <a:bodyPr/>
                    <a:lstStyle/>
                    <a:p>
                      <a:r>
                        <a:rPr lang="en-US" sz="1400" dirty="0"/>
                        <a:t>Event Kit UI</a:t>
                      </a:r>
                    </a:p>
                  </a:txBody>
                  <a:tcPr marL="38100" marR="38100" marT="38100" marB="38100" anchor="ctr"/>
                </a:tc>
                <a:tc>
                  <a:txBody>
                    <a:bodyPr/>
                    <a:lstStyle/>
                    <a:p>
                      <a:r>
                        <a:rPr lang="en-US" sz="1400" dirty="0" err="1"/>
                        <a:t>EKEventEditViewController</a:t>
                      </a:r>
                      <a:endParaRPr lang="en-US" sz="1400" dirty="0"/>
                    </a:p>
                    <a:p>
                      <a:r>
                        <a:rPr lang="en-US" sz="1400" dirty="0" err="1"/>
                        <a:t>EKEventViewController</a:t>
                      </a:r>
                      <a:endParaRPr lang="en-US" sz="1400" dirty="0"/>
                    </a:p>
                  </a:txBody>
                  <a:tcPr marL="38100" marR="38100" marT="38100" marB="38100" anchor="ctr"/>
                </a:tc>
              </a:tr>
              <a:tr h="1119970">
                <a:tc>
                  <a:txBody>
                    <a:bodyPr/>
                    <a:lstStyle/>
                    <a:p>
                      <a:r>
                        <a:rPr lang="en-US" sz="1400"/>
                        <a:t>Game Kit</a:t>
                      </a:r>
                    </a:p>
                  </a:txBody>
                  <a:tcPr marL="38100" marR="38100" marT="38100" marB="38100" anchor="ctr"/>
                </a:tc>
                <a:tc>
                  <a:txBody>
                    <a:bodyPr/>
                    <a:lstStyle/>
                    <a:p>
                      <a:r>
                        <a:rPr lang="en-US" sz="1400" dirty="0" err="1"/>
                        <a:t>GKAchievementViewController</a:t>
                      </a:r>
                      <a:endParaRPr lang="en-US" sz="1400" dirty="0"/>
                    </a:p>
                    <a:p>
                      <a:r>
                        <a:rPr lang="en-US" sz="1400" dirty="0" err="1"/>
                        <a:t>GKLeaderboardViewController</a:t>
                      </a:r>
                      <a:endParaRPr lang="en-US" sz="1400" dirty="0"/>
                    </a:p>
                    <a:p>
                      <a:r>
                        <a:rPr lang="en-US" sz="1400" dirty="0" err="1"/>
                        <a:t>GKMatchmakerViewController</a:t>
                      </a:r>
                      <a:endParaRPr lang="en-US" sz="1400" dirty="0"/>
                    </a:p>
                    <a:p>
                      <a:r>
                        <a:rPr lang="en-US" sz="1400" dirty="0" err="1"/>
                        <a:t>GKPeerPickerController</a:t>
                      </a:r>
                      <a:endParaRPr lang="en-US" sz="1400" dirty="0"/>
                    </a:p>
                    <a:p>
                      <a:r>
                        <a:rPr lang="en-US" sz="1400" dirty="0" err="1"/>
                        <a:t>GKTurnBasedMatchmakerViewController</a:t>
                      </a:r>
                      <a:endParaRPr lang="en-US" sz="1400" dirty="0"/>
                    </a:p>
                  </a:txBody>
                  <a:tcPr marL="38100" marR="38100" marT="38100" marB="38100" anchor="ctr"/>
                </a:tc>
              </a:tr>
              <a:tr h="487516">
                <a:tc>
                  <a:txBody>
                    <a:bodyPr/>
                    <a:lstStyle/>
                    <a:p>
                      <a:r>
                        <a:rPr lang="en-US" sz="1400"/>
                        <a:t>Message UI</a:t>
                      </a:r>
                    </a:p>
                  </a:txBody>
                  <a:tcPr marL="38100" marR="38100" marT="38100" marB="38100" anchor="ctr"/>
                </a:tc>
                <a:tc>
                  <a:txBody>
                    <a:bodyPr/>
                    <a:lstStyle/>
                    <a:p>
                      <a:r>
                        <a:rPr lang="en-US" sz="1400" dirty="0" err="1"/>
                        <a:t>MFMailComposeViewController</a:t>
                      </a:r>
                      <a:endParaRPr lang="en-US" sz="1400" dirty="0"/>
                    </a:p>
                    <a:p>
                      <a:r>
                        <a:rPr lang="en-US" sz="1400" dirty="0" err="1"/>
                        <a:t>MFMessageComposeViewController</a:t>
                      </a:r>
                      <a:endParaRPr lang="en-US" sz="1400" dirty="0"/>
                    </a:p>
                  </a:txBody>
                  <a:tcPr marL="38100" marR="38100" marT="38100" marB="38100" anchor="ctr"/>
                </a:tc>
              </a:tr>
              <a:tr h="487516">
                <a:tc>
                  <a:txBody>
                    <a:bodyPr/>
                    <a:lstStyle/>
                    <a:p>
                      <a:r>
                        <a:rPr lang="en-US" sz="1400" dirty="0"/>
                        <a:t>Media Player</a:t>
                      </a:r>
                    </a:p>
                  </a:txBody>
                  <a:tcPr marL="38100" marR="38100" marT="38100" marB="38100" anchor="ctr"/>
                </a:tc>
                <a:tc>
                  <a:txBody>
                    <a:bodyPr/>
                    <a:lstStyle/>
                    <a:p>
                      <a:r>
                        <a:rPr lang="en-US" sz="1400" dirty="0" err="1"/>
                        <a:t>MPMediaPickerController</a:t>
                      </a:r>
                      <a:endParaRPr lang="en-US" sz="1400" dirty="0"/>
                    </a:p>
                    <a:p>
                      <a:r>
                        <a:rPr lang="en-US" sz="1400" dirty="0" err="1"/>
                        <a:t>MPMoviePlayerViewController</a:t>
                      </a:r>
                      <a:endParaRPr lang="en-US" sz="1400" dirty="0"/>
                    </a:p>
                  </a:txBody>
                  <a:tcPr marL="38100" marR="38100" marT="38100" marB="38100" anchor="ctr"/>
                </a:tc>
              </a:tr>
              <a:tr h="539602">
                <a:tc>
                  <a:txBody>
                    <a:bodyPr/>
                    <a:lstStyle/>
                    <a:p>
                      <a:r>
                        <a:rPr lang="en-US" sz="1400"/>
                        <a:t>UIKit</a:t>
                      </a:r>
                    </a:p>
                  </a:txBody>
                  <a:tcPr marL="38100" marR="38100" marT="38100" marB="38100" anchor="ctr"/>
                </a:tc>
                <a:tc>
                  <a:txBody>
                    <a:bodyPr/>
                    <a:lstStyle/>
                    <a:p>
                      <a:r>
                        <a:rPr lang="en-US" sz="1400" dirty="0" err="1"/>
                        <a:t>UIImagePickerController</a:t>
                      </a:r>
                      <a:endParaRPr lang="en-US" sz="1400" dirty="0"/>
                    </a:p>
                    <a:p>
                      <a:r>
                        <a:rPr lang="en-US" sz="1400" dirty="0" err="1"/>
                        <a:t>UIVideoEditorController</a:t>
                      </a:r>
                      <a:endParaRPr lang="en-US" sz="1400" dirty="0"/>
                    </a:p>
                  </a:txBody>
                  <a:tcPr marL="38100" marR="38100" marT="38100" marB="38100" anchor="ctr"/>
                </a:tc>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513" y="1870004"/>
            <a:ext cx="9120487" cy="1416408"/>
          </a:xfrm>
        </p:spPr>
        <p:txBody>
          <a:bodyPr/>
          <a:lstStyle/>
          <a:p>
            <a:r>
              <a:rPr lang="en-US" dirty="0" smtClean="0"/>
              <a:t>To allow a custom view controller class to be used to both display and edit content, override the </a:t>
            </a:r>
            <a:r>
              <a:rPr lang="en-US" b="1" dirty="0" err="1" smtClean="0"/>
              <a:t>setEditing:animated</a:t>
            </a:r>
            <a:r>
              <a:rPr lang="en-US" b="1" dirty="0" smtClean="0"/>
              <a:t>:</a:t>
            </a:r>
            <a:r>
              <a:rPr lang="en-US" dirty="0" smtClean="0"/>
              <a:t> method. Your implementation of this method should add, hide, and adjust the view controller’s views to match the specified mode.</a:t>
            </a:r>
          </a:p>
          <a:p>
            <a:endParaRPr lang="ru-RU" dirty="0"/>
          </a:p>
        </p:txBody>
      </p:sp>
      <p:sp>
        <p:nvSpPr>
          <p:cNvPr id="6" name="Content Placeholder 5"/>
          <p:cNvSpPr>
            <a:spLocks noGrp="1"/>
          </p:cNvSpPr>
          <p:nvPr>
            <p:ph sz="half" idx="13"/>
          </p:nvPr>
        </p:nvSpPr>
        <p:spPr/>
        <p:txBody>
          <a:bodyPr/>
          <a:lstStyle/>
          <a:p>
            <a:r>
              <a:rPr lang="en-US" b="1" dirty="0" smtClean="0"/>
              <a:t>Enabling Edit Mode in a View Controller</a:t>
            </a:r>
          </a:p>
          <a:p>
            <a:endParaRPr lang="ru-RU" dirty="0"/>
          </a:p>
        </p:txBody>
      </p:sp>
      <p:pic>
        <p:nvPicPr>
          <p:cNvPr id="218114" name="Picture 2" descr="https://developer.apple.com/library/ios/featuredarticles/ViewControllerPGforiPhoneOS/Art/display_and_edit_modes_of_a_view_2x.png"/>
          <p:cNvPicPr>
            <a:picLocks noChangeAspect="1" noChangeArrowheads="1"/>
          </p:cNvPicPr>
          <p:nvPr/>
        </p:nvPicPr>
        <p:blipFill>
          <a:blip r:embed="rId2" cstate="print"/>
          <a:srcRect/>
          <a:stretch>
            <a:fillRect/>
          </a:stretch>
        </p:blipFill>
        <p:spPr bwMode="auto">
          <a:xfrm>
            <a:off x="5848535" y="2521737"/>
            <a:ext cx="3232087" cy="2468433"/>
          </a:xfrm>
          <a:prstGeom prst="rect">
            <a:avLst/>
          </a:prstGeom>
          <a:noFill/>
        </p:spPr>
      </p:pic>
      <p:sp>
        <p:nvSpPr>
          <p:cNvPr id="218115" name="Rectangle 3"/>
          <p:cNvSpPr>
            <a:spLocks noChangeArrowheads="1"/>
          </p:cNvSpPr>
          <p:nvPr/>
        </p:nvSpPr>
        <p:spPr bwMode="auto">
          <a:xfrm>
            <a:off x="172016" y="4973599"/>
            <a:ext cx="8809022"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smtClean="0">
                <a:latin typeface="+mn-lt"/>
              </a:rPr>
              <a:t>A </a:t>
            </a:r>
            <a:r>
              <a:rPr lang="ru-RU" sz="1600" dirty="0" err="1" smtClean="0">
                <a:latin typeface="+mn-lt"/>
              </a:rPr>
              <a:t>common</a:t>
            </a:r>
            <a:r>
              <a:rPr lang="ru-RU" sz="1600" dirty="0" smtClean="0">
                <a:latin typeface="+mn-lt"/>
              </a:rPr>
              <a:t> </a:t>
            </a:r>
            <a:r>
              <a:rPr lang="ru-RU" sz="1600" dirty="0" err="1" smtClean="0">
                <a:latin typeface="+mn-lt"/>
              </a:rPr>
              <a:t>place</a:t>
            </a:r>
            <a:r>
              <a:rPr lang="ru-RU" sz="1600" dirty="0" smtClean="0">
                <a:latin typeface="+mn-lt"/>
              </a:rPr>
              <a:t> </a:t>
            </a:r>
            <a:r>
              <a:rPr lang="ru-RU" sz="1600" dirty="0" err="1" smtClean="0">
                <a:latin typeface="+mn-lt"/>
              </a:rPr>
              <a:t>in</a:t>
            </a:r>
            <a:r>
              <a:rPr lang="ru-RU" sz="1600" dirty="0" smtClean="0">
                <a:latin typeface="+mn-lt"/>
              </a:rPr>
              <a:t> </a:t>
            </a:r>
            <a:r>
              <a:rPr lang="ru-RU" sz="1600" dirty="0" err="1" smtClean="0">
                <a:latin typeface="+mn-lt"/>
              </a:rPr>
              <a:t>which</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use</a:t>
            </a:r>
            <a:r>
              <a:rPr lang="ru-RU" sz="1600" dirty="0" smtClean="0">
                <a:latin typeface="+mn-lt"/>
              </a:rPr>
              <a:t> </a:t>
            </a:r>
            <a:r>
              <a:rPr lang="ru-RU" sz="1600" dirty="0" err="1" smtClean="0">
                <a:latin typeface="+mn-lt"/>
              </a:rPr>
              <a:t>an</a:t>
            </a:r>
            <a:r>
              <a:rPr lang="ru-RU" sz="1600" dirty="0" smtClean="0">
                <a:latin typeface="+mn-lt"/>
              </a:rPr>
              <a:t> </a:t>
            </a:r>
            <a:r>
              <a:rPr lang="ru-RU" sz="1600" dirty="0" err="1" smtClean="0">
                <a:latin typeface="+mn-lt"/>
              </a:rPr>
              <a:t>editable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in</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interface</a:t>
            </a:r>
            <a:r>
              <a:rPr lang="ru-RU" sz="1600" dirty="0" smtClean="0">
                <a:latin typeface="+mn-lt"/>
              </a:rPr>
              <a:t>. </a:t>
            </a:r>
            <a:r>
              <a:rPr lang="ru-RU" sz="1600" dirty="0" err="1" smtClean="0">
                <a:latin typeface="+mn-lt"/>
              </a:rPr>
              <a:t>When</a:t>
            </a:r>
            <a:r>
              <a:rPr lang="ru-RU" sz="1600" dirty="0" smtClean="0">
                <a:latin typeface="+mn-lt"/>
              </a:rPr>
              <a:t> </a:t>
            </a:r>
            <a:r>
              <a:rPr lang="ru-RU" sz="1600" dirty="0" err="1" smtClean="0">
                <a:latin typeface="+mn-lt"/>
              </a:rPr>
              <a:t>implementing</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interface</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include</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special</a:t>
            </a:r>
            <a:r>
              <a:rPr lang="ru-RU" sz="1600" dirty="0" smtClean="0">
                <a:latin typeface="+mn-lt"/>
              </a:rPr>
              <a:t> </a:t>
            </a:r>
            <a:r>
              <a:rPr lang="ru-RU" sz="1600" dirty="0" err="1" smtClean="0">
                <a:latin typeface="+mn-lt"/>
              </a:rPr>
              <a:t>Edit</a:t>
            </a:r>
            <a:r>
              <a:rPr lang="ru-RU" sz="1600" dirty="0" smtClean="0">
                <a:latin typeface="+mn-lt"/>
              </a:rPr>
              <a:t> </a:t>
            </a:r>
            <a:r>
              <a:rPr lang="ru-RU" sz="1600" dirty="0" err="1" smtClean="0">
                <a:latin typeface="+mn-lt"/>
              </a:rPr>
              <a:t>button</a:t>
            </a:r>
            <a:r>
              <a:rPr lang="ru-RU" sz="1600" dirty="0" smtClean="0">
                <a:latin typeface="+mn-lt"/>
              </a:rPr>
              <a:t> </a:t>
            </a:r>
            <a:r>
              <a:rPr lang="ru-RU" sz="1600" dirty="0" err="1" smtClean="0">
                <a:latin typeface="+mn-lt"/>
              </a:rPr>
              <a:t>in</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navigation</a:t>
            </a:r>
            <a:r>
              <a:rPr lang="ru-RU" sz="1600" dirty="0" smtClean="0">
                <a:latin typeface="+mn-lt"/>
              </a:rPr>
              <a:t> </a:t>
            </a:r>
            <a:r>
              <a:rPr lang="ru-RU" sz="1600" dirty="0" err="1" smtClean="0">
                <a:latin typeface="+mn-lt"/>
              </a:rPr>
              <a:t>bar</a:t>
            </a:r>
            <a:r>
              <a:rPr lang="ru-RU" sz="1600" dirty="0" smtClean="0">
                <a:latin typeface="+mn-lt"/>
              </a:rPr>
              <a:t> </a:t>
            </a:r>
            <a:r>
              <a:rPr lang="ru-RU" sz="1600" dirty="0" err="1" smtClean="0">
                <a:latin typeface="+mn-lt"/>
              </a:rPr>
              <a:t>when</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editable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is</a:t>
            </a:r>
            <a:r>
              <a:rPr lang="ru-RU" sz="1600" dirty="0" smtClean="0">
                <a:latin typeface="+mn-lt"/>
              </a:rPr>
              <a:t> </a:t>
            </a:r>
            <a:r>
              <a:rPr lang="ru-RU" sz="1600" dirty="0" err="1" smtClean="0">
                <a:latin typeface="+mn-lt"/>
              </a:rPr>
              <a:t>visible</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get</a:t>
            </a:r>
            <a:r>
              <a:rPr lang="ru-RU" sz="1600" dirty="0" smtClean="0">
                <a:latin typeface="+mn-lt"/>
              </a:rPr>
              <a:t> </a:t>
            </a:r>
            <a:r>
              <a:rPr lang="ru-RU" sz="1600" dirty="0" err="1" smtClean="0">
                <a:latin typeface="+mn-lt"/>
              </a:rPr>
              <a:t>this</a:t>
            </a:r>
            <a:r>
              <a:rPr lang="ru-RU" sz="1600" dirty="0" smtClean="0">
                <a:latin typeface="+mn-lt"/>
              </a:rPr>
              <a:t> </a:t>
            </a:r>
            <a:r>
              <a:rPr lang="ru-RU" sz="1600" dirty="0" err="1" smtClean="0">
                <a:latin typeface="+mn-lt"/>
              </a:rPr>
              <a:t>button</a:t>
            </a:r>
            <a:r>
              <a:rPr lang="ru-RU" sz="1600" dirty="0" smtClean="0">
                <a:latin typeface="+mn-lt"/>
              </a:rPr>
              <a:t> </a:t>
            </a:r>
            <a:r>
              <a:rPr lang="ru-RU" sz="1600" dirty="0" err="1" smtClean="0">
                <a:latin typeface="+mn-lt"/>
              </a:rPr>
              <a:t>by</a:t>
            </a:r>
            <a:r>
              <a:rPr lang="ru-RU" sz="1600" dirty="0" smtClean="0">
                <a:latin typeface="+mn-lt"/>
              </a:rPr>
              <a:t> </a:t>
            </a:r>
            <a:r>
              <a:rPr lang="ru-RU" sz="1600" dirty="0" err="1" smtClean="0">
                <a:latin typeface="+mn-lt"/>
              </a:rPr>
              <a:t>calling</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editButtonItem</a:t>
            </a:r>
            <a:r>
              <a:rPr lang="ru-RU" sz="1600" dirty="0" smtClean="0">
                <a:latin typeface="+mn-lt"/>
              </a:rPr>
              <a:t> </a:t>
            </a:r>
            <a:r>
              <a:rPr lang="ru-RU" sz="1600" dirty="0" err="1" smtClean="0">
                <a:latin typeface="+mn-lt"/>
              </a:rPr>
              <a:t>method</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a:t>
            </a:r>
            <a:r>
              <a:rPr lang="ru-RU" sz="1600" dirty="0" smtClean="0">
                <a:latin typeface="+mn-lt"/>
              </a:rPr>
              <a:t>.) </a:t>
            </a:r>
            <a:r>
              <a:rPr lang="ru-RU" sz="1600" dirty="0" err="1" smtClean="0">
                <a:latin typeface="+mn-lt"/>
              </a:rPr>
              <a:t>When</a:t>
            </a:r>
            <a:r>
              <a:rPr lang="ru-RU" sz="1600" dirty="0" smtClean="0">
                <a:latin typeface="+mn-lt"/>
              </a:rPr>
              <a:t> </a:t>
            </a:r>
            <a:r>
              <a:rPr lang="ru-RU" sz="1600" dirty="0" err="1" smtClean="0">
                <a:latin typeface="+mn-lt"/>
              </a:rPr>
              <a:t>tapped</a:t>
            </a:r>
            <a:r>
              <a:rPr lang="ru-RU" sz="1600" dirty="0" smtClean="0">
                <a:latin typeface="+mn-lt"/>
              </a:rPr>
              <a:t>, </a:t>
            </a:r>
            <a:r>
              <a:rPr lang="ru-RU" sz="1600" dirty="0" err="1" smtClean="0">
                <a:latin typeface="+mn-lt"/>
              </a:rPr>
              <a:t>this</a:t>
            </a:r>
            <a:r>
              <a:rPr lang="ru-RU" sz="1600" dirty="0" smtClean="0">
                <a:latin typeface="+mn-lt"/>
              </a:rPr>
              <a:t> </a:t>
            </a:r>
            <a:r>
              <a:rPr lang="ru-RU" sz="1600" dirty="0" err="1" smtClean="0">
                <a:latin typeface="+mn-lt"/>
              </a:rPr>
              <a:t>button</a:t>
            </a:r>
            <a:r>
              <a:rPr lang="ru-RU" sz="1600" dirty="0" smtClean="0">
                <a:latin typeface="+mn-lt"/>
              </a:rPr>
              <a:t> </a:t>
            </a:r>
            <a:r>
              <a:rPr lang="ru-RU" sz="1600" dirty="0" err="1" smtClean="0">
                <a:latin typeface="+mn-lt"/>
              </a:rPr>
              <a:t>automatically</a:t>
            </a:r>
            <a:r>
              <a:rPr lang="ru-RU" sz="1600" dirty="0" smtClean="0">
                <a:latin typeface="+mn-lt"/>
              </a:rPr>
              <a:t> </a:t>
            </a:r>
            <a:r>
              <a:rPr lang="ru-RU" sz="1600" dirty="0" err="1" smtClean="0">
                <a:latin typeface="+mn-lt"/>
              </a:rPr>
              <a:t>toggles</a:t>
            </a:r>
            <a:r>
              <a:rPr lang="ru-RU" sz="1600" dirty="0" smtClean="0">
                <a:latin typeface="+mn-lt"/>
              </a:rPr>
              <a:t> </a:t>
            </a:r>
            <a:r>
              <a:rPr lang="ru-RU" sz="1600" dirty="0" err="1" smtClean="0">
                <a:latin typeface="+mn-lt"/>
              </a:rPr>
              <a:t>between</a:t>
            </a:r>
            <a:r>
              <a:rPr lang="ru-RU" sz="1600" dirty="0" smtClean="0">
                <a:latin typeface="+mn-lt"/>
              </a:rPr>
              <a:t> </a:t>
            </a:r>
            <a:r>
              <a:rPr lang="ru-RU" sz="1600" dirty="0" err="1" smtClean="0">
                <a:latin typeface="+mn-lt"/>
              </a:rPr>
              <a:t>an</a:t>
            </a:r>
            <a:r>
              <a:rPr lang="ru-RU" sz="1600" dirty="0" smtClean="0">
                <a:latin typeface="+mn-lt"/>
              </a:rPr>
              <a:t> </a:t>
            </a:r>
            <a:r>
              <a:rPr lang="ru-RU" sz="1600" dirty="0" err="1" smtClean="0">
                <a:latin typeface="+mn-lt"/>
              </a:rPr>
              <a:t>Edit</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Done</a:t>
            </a:r>
            <a:r>
              <a:rPr lang="ru-RU" sz="1600" dirty="0" smtClean="0">
                <a:latin typeface="+mn-lt"/>
              </a:rPr>
              <a:t> </a:t>
            </a:r>
            <a:r>
              <a:rPr lang="ru-RU" sz="1600" dirty="0" err="1" smtClean="0">
                <a:latin typeface="+mn-lt"/>
              </a:rPr>
              <a:t>button</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calls</a:t>
            </a:r>
            <a:r>
              <a:rPr lang="ru-RU" sz="1600" dirty="0" smtClean="0">
                <a:latin typeface="+mn-lt"/>
              </a:rPr>
              <a:t> </a:t>
            </a:r>
            <a:r>
              <a:rPr lang="ru-RU" sz="1600" dirty="0" err="1" smtClean="0">
                <a:latin typeface="+mn-lt"/>
              </a:rPr>
              <a:t>your</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controller’s</a:t>
            </a:r>
            <a:r>
              <a:rPr lang="ru-RU" sz="1600" dirty="0" smtClean="0">
                <a:latin typeface="+mn-lt"/>
              </a:rPr>
              <a:t> </a:t>
            </a:r>
            <a:r>
              <a:rPr lang="ru-RU" sz="1600" dirty="0" err="1" smtClean="0">
                <a:latin typeface="+mn-lt"/>
              </a:rPr>
              <a:t>setEditing:animated</a:t>
            </a:r>
            <a:r>
              <a:rPr lang="ru-RU" sz="1600" dirty="0" smtClean="0">
                <a:latin typeface="+mn-lt"/>
              </a:rPr>
              <a:t>: </a:t>
            </a:r>
            <a:r>
              <a:rPr lang="ru-RU" sz="1600" dirty="0" err="1" smtClean="0">
                <a:latin typeface="+mn-lt"/>
              </a:rPr>
              <a:t>method</a:t>
            </a:r>
            <a:r>
              <a:rPr lang="ru-RU" sz="1600" dirty="0" smtClean="0">
                <a:latin typeface="+mn-lt"/>
              </a:rPr>
              <a:t> </a:t>
            </a:r>
            <a:r>
              <a:rPr lang="ru-RU" sz="1600" dirty="0" err="1" smtClean="0">
                <a:latin typeface="+mn-lt"/>
              </a:rPr>
              <a:t>with</a:t>
            </a:r>
            <a:r>
              <a:rPr lang="ru-RU" sz="1600" dirty="0" smtClean="0">
                <a:latin typeface="+mn-lt"/>
              </a:rPr>
              <a:t> </a:t>
            </a:r>
            <a:r>
              <a:rPr lang="ru-RU" sz="1600" dirty="0" err="1" smtClean="0">
                <a:latin typeface="+mn-lt"/>
              </a:rPr>
              <a:t>appropriate</a:t>
            </a:r>
            <a:r>
              <a:rPr lang="ru-RU" sz="1600" dirty="0" smtClean="0">
                <a:latin typeface="+mn-lt"/>
              </a:rPr>
              <a:t> </a:t>
            </a:r>
            <a:r>
              <a:rPr lang="ru-RU" sz="1600" dirty="0" err="1" smtClean="0">
                <a:latin typeface="+mn-lt"/>
              </a:rPr>
              <a:t>values</a:t>
            </a:r>
            <a:r>
              <a:rPr lang="ru-RU" sz="1600" dirty="0" smtClean="0">
                <a:latin typeface="+mn-lt"/>
              </a:rPr>
              <a:t>. </a:t>
            </a:r>
          </a:p>
        </p:txBody>
      </p:sp>
      <p:sp>
        <p:nvSpPr>
          <p:cNvPr id="9" name="Rectangle 8"/>
          <p:cNvSpPr/>
          <p:nvPr/>
        </p:nvSpPr>
        <p:spPr>
          <a:xfrm>
            <a:off x="153900" y="2779446"/>
            <a:ext cx="5640318" cy="2062103"/>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(void)</a:t>
            </a:r>
            <a:r>
              <a:rPr lang="en-US" sz="1600" dirty="0" err="1" smtClean="0">
                <a:latin typeface="Web" pitchFamily="2" charset="0"/>
              </a:rPr>
              <a:t>setEditing</a:t>
            </a:r>
            <a:r>
              <a:rPr lang="en-US" sz="1600" dirty="0" smtClean="0">
                <a:latin typeface="Web" pitchFamily="2" charset="0"/>
              </a:rPr>
              <a:t>:(BOOL)flag animated:(BOOL)animated { </a:t>
            </a:r>
          </a:p>
          <a:p>
            <a:r>
              <a:rPr lang="en-US" sz="1600" dirty="0" smtClean="0">
                <a:latin typeface="Web" pitchFamily="2" charset="0"/>
              </a:rPr>
              <a:t>    [super </a:t>
            </a:r>
            <a:r>
              <a:rPr lang="en-US" sz="1600" dirty="0" err="1" smtClean="0">
                <a:latin typeface="Web" pitchFamily="2" charset="0"/>
              </a:rPr>
              <a:t>setEditing:flag</a:t>
            </a:r>
            <a:r>
              <a:rPr lang="en-US" sz="1600" dirty="0" smtClean="0">
                <a:latin typeface="Web" pitchFamily="2" charset="0"/>
              </a:rPr>
              <a:t> </a:t>
            </a:r>
            <a:r>
              <a:rPr lang="en-US" sz="1600" dirty="0" err="1" smtClean="0">
                <a:latin typeface="Web" pitchFamily="2" charset="0"/>
              </a:rPr>
              <a:t>animated:animated</a:t>
            </a:r>
            <a:r>
              <a:rPr lang="en-US" sz="1600" dirty="0" smtClean="0">
                <a:latin typeface="Web" pitchFamily="2" charset="0"/>
              </a:rPr>
              <a:t>]; </a:t>
            </a:r>
          </a:p>
          <a:p>
            <a:r>
              <a:rPr lang="en-US" sz="1600" dirty="0" smtClean="0">
                <a:latin typeface="Web" pitchFamily="2" charset="0"/>
              </a:rPr>
              <a:t>    if (flag == YES) { </a:t>
            </a:r>
          </a:p>
          <a:p>
            <a:r>
              <a:rPr lang="en-US" sz="1600" dirty="0" smtClean="0">
                <a:latin typeface="Web" pitchFamily="2" charset="0"/>
              </a:rPr>
              <a:t>        // Change views to edit mode. </a:t>
            </a:r>
          </a:p>
          <a:p>
            <a:r>
              <a:rPr lang="en-US" sz="1600" dirty="0" smtClean="0">
                <a:latin typeface="Web" pitchFamily="2" charset="0"/>
              </a:rPr>
              <a:t>    } else { </a:t>
            </a:r>
          </a:p>
          <a:p>
            <a:r>
              <a:rPr lang="en-US" sz="1600" dirty="0" smtClean="0">
                <a:latin typeface="Web" pitchFamily="2" charset="0"/>
              </a:rPr>
              <a:t>        // Save the changes and change the views to </a:t>
            </a:r>
            <a:r>
              <a:rPr lang="en-US" sz="1600" dirty="0" err="1" smtClean="0">
                <a:latin typeface="Web" pitchFamily="2" charset="0"/>
              </a:rPr>
              <a:t>noneditable</a:t>
            </a:r>
            <a:r>
              <a:rPr lang="en-US" sz="1600" dirty="0" smtClean="0">
                <a:latin typeface="Web" pitchFamily="2" charset="0"/>
              </a:rPr>
              <a:t>. </a:t>
            </a:r>
          </a:p>
          <a:p>
            <a:r>
              <a:rPr lang="en-US" sz="1600" dirty="0" smtClean="0">
                <a:latin typeface="Web" pitchFamily="2" charset="0"/>
              </a:rPr>
              <a:t>    }</a:t>
            </a:r>
          </a:p>
          <a:p>
            <a:r>
              <a:rPr lang="en-US" sz="1600" dirty="0" smtClean="0">
                <a:latin typeface="Web" pitchFamily="2" charset="0"/>
              </a:rPr>
              <a:t>}</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265" y="1779470"/>
            <a:ext cx="8999145" cy="3046032"/>
          </a:xfrm>
        </p:spPr>
        <p:txBody>
          <a:bodyPr/>
          <a:lstStyle/>
          <a:p>
            <a:r>
              <a:rPr lang="en-US" dirty="0" smtClean="0"/>
              <a:t>Segue objects are instances of </a:t>
            </a:r>
            <a:r>
              <a:rPr lang="en-US" b="1" dirty="0" err="1" smtClean="0"/>
              <a:t>UIStoryboardSegue</a:t>
            </a:r>
            <a:r>
              <a:rPr lang="en-US" dirty="0" smtClean="0"/>
              <a:t> or one of its subclasses. Your app never creates segue objects directly; they are always created on your behalf by </a:t>
            </a:r>
            <a:r>
              <a:rPr lang="en-US" dirty="0" err="1" smtClean="0"/>
              <a:t>iOS</a:t>
            </a:r>
            <a:r>
              <a:rPr lang="en-US" dirty="0" smtClean="0"/>
              <a:t> when a segue is triggered. Here’s what happens:</a:t>
            </a:r>
          </a:p>
          <a:p>
            <a:pPr marL="800100" lvl="1" indent="-342900">
              <a:buFont typeface="+mj-lt"/>
              <a:buAutoNum type="arabicPeriod"/>
            </a:pPr>
            <a:r>
              <a:rPr lang="en-US" dirty="0" smtClean="0"/>
              <a:t>The destination controller is created and initialized.</a:t>
            </a:r>
          </a:p>
          <a:p>
            <a:pPr marL="800100" lvl="1" indent="-342900">
              <a:buFont typeface="+mj-lt"/>
              <a:buAutoNum type="arabicPeriod"/>
            </a:pPr>
            <a:r>
              <a:rPr lang="en-US" dirty="0" smtClean="0"/>
              <a:t>The segue object is created and its </a:t>
            </a:r>
            <a:r>
              <a:rPr lang="en-US" b="1" dirty="0" err="1" smtClean="0"/>
              <a:t>initWithIdentifier:source:destination</a:t>
            </a:r>
            <a:r>
              <a:rPr lang="en-US" b="1" dirty="0" smtClean="0"/>
              <a:t>:</a:t>
            </a:r>
            <a:r>
              <a:rPr lang="en-US" dirty="0" smtClean="0"/>
              <a:t> method is called. The identifier is the unique string you provided for the segue in Interface Builder, and the two other parameters represent the two controller objects in the transition.</a:t>
            </a:r>
          </a:p>
          <a:p>
            <a:pPr marL="800100" lvl="1" indent="-342900">
              <a:buFont typeface="+mj-lt"/>
              <a:buAutoNum type="arabicPeriod"/>
            </a:pPr>
            <a:r>
              <a:rPr lang="en-US" dirty="0" smtClean="0"/>
              <a:t>The source view controller’s </a:t>
            </a:r>
            <a:r>
              <a:rPr lang="en-US" b="1" dirty="0" err="1" smtClean="0"/>
              <a:t>prepareForSegue:sender</a:t>
            </a:r>
            <a:r>
              <a:rPr lang="en-US" b="1" dirty="0" smtClean="0"/>
              <a:t>:</a:t>
            </a:r>
            <a:r>
              <a:rPr lang="en-US" dirty="0" smtClean="0"/>
              <a:t> method is called.</a:t>
            </a:r>
          </a:p>
          <a:p>
            <a:pPr marL="800100" lvl="1" indent="-342900">
              <a:buFont typeface="+mj-lt"/>
              <a:buAutoNum type="arabicPeriod"/>
            </a:pPr>
            <a:r>
              <a:rPr lang="en-US" dirty="0" smtClean="0"/>
              <a:t>The segue object’s </a:t>
            </a:r>
            <a:r>
              <a:rPr lang="en-US" b="1" dirty="0" smtClean="0"/>
              <a:t>perform</a:t>
            </a:r>
            <a:r>
              <a:rPr lang="en-US" dirty="0" smtClean="0"/>
              <a:t> method is called. This method performs a transition to bring the destination view controller on-screen.</a:t>
            </a:r>
          </a:p>
          <a:p>
            <a:pPr marL="800100" lvl="1" indent="-342900">
              <a:buFont typeface="+mj-lt"/>
              <a:buAutoNum type="arabicPeriod"/>
            </a:pPr>
            <a:r>
              <a:rPr lang="en-US" dirty="0" smtClean="0"/>
              <a:t>The reference to the segue object is released, causing it to be </a:t>
            </a:r>
            <a:r>
              <a:rPr lang="en-US" dirty="0" err="1" smtClean="0"/>
              <a:t>deallocated</a:t>
            </a:r>
            <a:r>
              <a:rPr lang="en-US" dirty="0" smtClean="0"/>
              <a:t>.</a:t>
            </a:r>
          </a:p>
          <a:p>
            <a:pPr marL="400050"/>
            <a:r>
              <a:rPr lang="en-US" dirty="0" smtClean="0"/>
              <a:t>To implement a custom segue, you subclass </a:t>
            </a:r>
            <a:r>
              <a:rPr lang="en-US" dirty="0" err="1" smtClean="0"/>
              <a:t>UIStoryboardSegue</a:t>
            </a:r>
            <a:r>
              <a:rPr lang="en-US" dirty="0" smtClean="0"/>
              <a:t> and implement the two methods: </a:t>
            </a:r>
            <a:r>
              <a:rPr lang="en-US" b="1" dirty="0" err="1" smtClean="0"/>
              <a:t>initWithIdentifier:source:destination</a:t>
            </a:r>
            <a:r>
              <a:rPr lang="en-US" b="1" dirty="0" smtClean="0"/>
              <a:t>:</a:t>
            </a:r>
            <a:r>
              <a:rPr lang="en-US" dirty="0" smtClean="0"/>
              <a:t> and </a:t>
            </a:r>
            <a:r>
              <a:rPr lang="en-US" b="1" dirty="0" smtClean="0"/>
              <a:t>perform</a:t>
            </a:r>
            <a:r>
              <a:rPr lang="en-US" dirty="0" smtClean="0"/>
              <a:t> </a:t>
            </a:r>
          </a:p>
          <a:p>
            <a:endParaRPr lang="ru-RU" dirty="0"/>
          </a:p>
        </p:txBody>
      </p:sp>
      <p:sp>
        <p:nvSpPr>
          <p:cNvPr id="6" name="Content Placeholder 5"/>
          <p:cNvSpPr>
            <a:spLocks noGrp="1"/>
          </p:cNvSpPr>
          <p:nvPr>
            <p:ph sz="half" idx="13"/>
          </p:nvPr>
        </p:nvSpPr>
        <p:spPr/>
        <p:txBody>
          <a:bodyPr/>
          <a:lstStyle/>
          <a:p>
            <a:r>
              <a:rPr lang="en-US" b="1" dirty="0" smtClean="0"/>
              <a:t>Creating Custom Segues</a:t>
            </a:r>
          </a:p>
          <a:p>
            <a:endParaRPr lang="ru-RU" dirty="0"/>
          </a:p>
        </p:txBody>
      </p:sp>
      <p:sp>
        <p:nvSpPr>
          <p:cNvPr id="7" name="Rectangle 6"/>
          <p:cNvSpPr/>
          <p:nvPr/>
        </p:nvSpPr>
        <p:spPr>
          <a:xfrm>
            <a:off x="235381" y="5287254"/>
            <a:ext cx="8727550" cy="1077218"/>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(void)perform { </a:t>
            </a:r>
          </a:p>
          <a:p>
            <a:r>
              <a:rPr lang="en-US" sz="1600" dirty="0" smtClean="0">
                <a:latin typeface="Web" pitchFamily="2" charset="0"/>
              </a:rPr>
              <a:t>    // Add your own animation code here. </a:t>
            </a:r>
          </a:p>
          <a:p>
            <a:r>
              <a:rPr lang="en-US" sz="1600" dirty="0" smtClean="0">
                <a:latin typeface="Web" pitchFamily="2" charset="0"/>
              </a:rPr>
              <a:t>    [[self </a:t>
            </a:r>
            <a:r>
              <a:rPr lang="en-US" sz="1600" dirty="0" err="1" smtClean="0">
                <a:latin typeface="Web" pitchFamily="2" charset="0"/>
              </a:rPr>
              <a:t>sourceViewController</a:t>
            </a:r>
            <a:r>
              <a:rPr lang="en-US" sz="1600" dirty="0" smtClean="0">
                <a:latin typeface="Web" pitchFamily="2" charset="0"/>
              </a:rPr>
              <a:t>] </a:t>
            </a:r>
            <a:r>
              <a:rPr lang="en-US" sz="1600" dirty="0" err="1" smtClean="0">
                <a:latin typeface="Web" pitchFamily="2" charset="0"/>
              </a:rPr>
              <a:t>presentModalViewController</a:t>
            </a:r>
            <a:r>
              <a:rPr lang="en-US" sz="1600" dirty="0" smtClean="0">
                <a:latin typeface="Web" pitchFamily="2" charset="0"/>
              </a:rPr>
              <a:t>:[self </a:t>
            </a:r>
            <a:r>
              <a:rPr lang="en-US" sz="1600" dirty="0" err="1" smtClean="0">
                <a:latin typeface="Web" pitchFamily="2" charset="0"/>
              </a:rPr>
              <a:t>destinationViewController</a:t>
            </a:r>
            <a:r>
              <a:rPr lang="en-US" sz="1600" dirty="0" smtClean="0">
                <a:latin typeface="Web" pitchFamily="2" charset="0"/>
              </a:rPr>
              <a:t>] </a:t>
            </a:r>
            <a:r>
              <a:rPr lang="en-US" sz="1600" dirty="0" err="1" smtClean="0">
                <a:latin typeface="Web" pitchFamily="2" charset="0"/>
              </a:rPr>
              <a:t>animated:NO</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View and Window Architecture</a:t>
            </a:r>
            <a:endParaRPr lang="en-US"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3092" y="1697994"/>
            <a:ext cx="5399522" cy="3100352"/>
          </a:xfrm>
        </p:spPr>
        <p:txBody>
          <a:bodyPr/>
          <a:lstStyle/>
          <a:p>
            <a:r>
              <a:rPr lang="en-US" dirty="0" smtClean="0"/>
              <a:t>A view object (instance of the </a:t>
            </a:r>
            <a:r>
              <a:rPr lang="en-US" b="1" dirty="0" err="1" smtClean="0"/>
              <a:t>UIView</a:t>
            </a:r>
            <a:r>
              <a:rPr lang="en-US" dirty="0" smtClean="0"/>
              <a:t>) defines a rectangular region on the screen and handles the drawing and touch events in that region. </a:t>
            </a:r>
          </a:p>
          <a:p>
            <a:r>
              <a:rPr lang="en-US" dirty="0" smtClean="0"/>
              <a:t>Views work in conjunction with Core Animation layers (usually an instance of the </a:t>
            </a:r>
            <a:r>
              <a:rPr lang="en-US" b="1" dirty="0" err="1" smtClean="0"/>
              <a:t>CALayer</a:t>
            </a:r>
            <a:r>
              <a:rPr lang="en-US" dirty="0" smtClean="0"/>
              <a:t> class) to handle the rendering and animating of a view’s content. Most operations you perform should be through the </a:t>
            </a:r>
            <a:r>
              <a:rPr lang="en-US" b="1" dirty="0" err="1" smtClean="0"/>
              <a:t>UIView</a:t>
            </a:r>
            <a:r>
              <a:rPr lang="en-US" dirty="0" smtClean="0"/>
              <a:t> interface. However, in situations where you need more control over the rendering or animation behavior of your view, you can perform operations through its layer instead. </a:t>
            </a:r>
          </a:p>
        </p:txBody>
      </p:sp>
      <p:sp>
        <p:nvSpPr>
          <p:cNvPr id="5" name="Content Placeholder 4"/>
          <p:cNvSpPr>
            <a:spLocks noGrp="1"/>
          </p:cNvSpPr>
          <p:nvPr>
            <p:ph sz="half" idx="13"/>
          </p:nvPr>
        </p:nvSpPr>
        <p:spPr/>
        <p:txBody>
          <a:bodyPr/>
          <a:lstStyle/>
          <a:p>
            <a:r>
              <a:rPr lang="en-US" b="1" dirty="0" smtClean="0"/>
              <a:t>View Architecture Fundamentals</a:t>
            </a:r>
          </a:p>
          <a:p>
            <a:endParaRPr lang="ru-RU" dirty="0"/>
          </a:p>
        </p:txBody>
      </p:sp>
      <p:pic>
        <p:nvPicPr>
          <p:cNvPr id="1026" name="Picture 2" descr="https://developer.apple.com/library/ios/documentation/WindowsViews/Conceptual/ViewPG_iPhoneOS/Art/view-layer-store.jpg"/>
          <p:cNvPicPr>
            <a:picLocks noChangeAspect="1" noChangeArrowheads="1"/>
          </p:cNvPicPr>
          <p:nvPr/>
        </p:nvPicPr>
        <p:blipFill>
          <a:blip r:embed="rId2" cstate="print"/>
          <a:srcRect/>
          <a:stretch>
            <a:fillRect/>
          </a:stretch>
        </p:blipFill>
        <p:spPr bwMode="auto">
          <a:xfrm>
            <a:off x="5613148" y="1972193"/>
            <a:ext cx="3530851" cy="2095766"/>
          </a:xfrm>
          <a:prstGeom prst="rect">
            <a:avLst/>
          </a:prstGeom>
          <a:noFill/>
        </p:spPr>
      </p:pic>
      <p:sp>
        <p:nvSpPr>
          <p:cNvPr id="7" name="Rectangle 6"/>
          <p:cNvSpPr/>
          <p:nvPr/>
        </p:nvSpPr>
        <p:spPr>
          <a:xfrm>
            <a:off x="122224" y="4219815"/>
            <a:ext cx="8804496" cy="2406813"/>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views in the example include a window (which is also a view), a generic </a:t>
            </a:r>
            <a:r>
              <a:rPr lang="en-US" sz="1600" dirty="0" err="1" smtClean="0">
                <a:latin typeface="+mn-lt"/>
              </a:rPr>
              <a:t>UIView</a:t>
            </a:r>
            <a:r>
              <a:rPr lang="en-US" sz="1600" dirty="0" smtClean="0">
                <a:latin typeface="+mn-lt"/>
              </a:rPr>
              <a:t> object that acts as a container view, an image view, a toolbar for displaying controls, and a bar button item (which is not a view itself but which manages a view internally). Every view has a corresponding layer object that can be accessed from that view’s </a:t>
            </a:r>
            <a:r>
              <a:rPr lang="en-US" sz="1600" b="1" dirty="0" smtClean="0">
                <a:latin typeface="+mn-lt"/>
              </a:rPr>
              <a:t>layer</a:t>
            </a:r>
            <a:r>
              <a:rPr lang="en-US" sz="1600" dirty="0" smtClean="0">
                <a:latin typeface="+mn-lt"/>
              </a:rPr>
              <a:t> property. (Because a bar button item is not a view, you cannot access its layer directly.) Behind those layer objects are Core Animation rendering objects and ultimately the hardware buffers used to manage the actual bits on the screen.</a:t>
            </a:r>
          </a:p>
          <a:p>
            <a:pPr marL="342900" indent="-342900">
              <a:spcBef>
                <a:spcPct val="20000"/>
              </a:spcBef>
              <a:buClr>
                <a:srgbClr val="F26522"/>
              </a:buClr>
              <a:buFont typeface="Arial" pitchFamily="34" charset="0"/>
              <a:buChar char="•"/>
            </a:pPr>
            <a:r>
              <a:rPr lang="en-US" sz="1600" dirty="0" smtClean="0">
                <a:latin typeface="+mn-lt"/>
              </a:rPr>
              <a:t>The actual drawing code of a view object is called as little as possible, and when the code is called, the results are cached by Core Animation and reused as much as possible later. </a:t>
            </a:r>
          </a:p>
          <a:p>
            <a:pPr marL="342900" indent="-342900">
              <a:spcBef>
                <a:spcPct val="20000"/>
              </a:spcBef>
              <a:buClr>
                <a:srgbClr val="F26522"/>
              </a:buClr>
              <a:buFont typeface="Arial" pitchFamily="34" charset="0"/>
              <a:buChar char="•"/>
            </a:pPr>
            <a:endParaRPr lang="ru-RU" sz="1600" dirty="0" smtClean="0">
              <a:latin typeface="+mn-lt"/>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2" y="2005802"/>
            <a:ext cx="8812677" cy="3798618"/>
          </a:xfrm>
        </p:spPr>
        <p:txBody>
          <a:bodyPr/>
          <a:lstStyle/>
          <a:p>
            <a:r>
              <a:rPr lang="en-US" dirty="0" smtClean="0"/>
              <a:t>The </a:t>
            </a:r>
            <a:r>
              <a:rPr lang="en-US" b="1" dirty="0" err="1" smtClean="0"/>
              <a:t>UIView</a:t>
            </a:r>
            <a:r>
              <a:rPr lang="en-US" dirty="0" smtClean="0"/>
              <a:t> class uses an on-demand drawing model for presenting content. </a:t>
            </a:r>
          </a:p>
          <a:p>
            <a:r>
              <a:rPr lang="en-US" dirty="0" smtClean="0"/>
              <a:t>When a view first appears on the screen, the system asks it to draw its content. </a:t>
            </a:r>
          </a:p>
          <a:p>
            <a:r>
              <a:rPr lang="en-US" dirty="0" smtClean="0"/>
              <a:t>The system captures a snapshot of this content and uses that snapshot as the view’s visual representation. </a:t>
            </a:r>
          </a:p>
          <a:p>
            <a:r>
              <a:rPr lang="en-US" dirty="0" smtClean="0"/>
              <a:t>When the contents of your view change, you do not redraw those changes directly. Instead, you invalidate the view using either the </a:t>
            </a:r>
            <a:r>
              <a:rPr lang="en-US" b="1" dirty="0" err="1" smtClean="0"/>
              <a:t>setNeedsDisplay</a:t>
            </a:r>
            <a:r>
              <a:rPr lang="en-US" dirty="0" smtClean="0"/>
              <a:t> or </a:t>
            </a:r>
            <a:r>
              <a:rPr lang="en-US" b="1" dirty="0" err="1" smtClean="0"/>
              <a:t>setNeedsDisplayInRect</a:t>
            </a:r>
            <a:r>
              <a:rPr lang="en-US" b="1" dirty="0" smtClean="0"/>
              <a:t>:</a:t>
            </a:r>
            <a:r>
              <a:rPr lang="en-US" dirty="0" smtClean="0"/>
              <a:t> method. These methods tell the system that the contents of the view changed and need to be redrawn at the next opportunity. </a:t>
            </a:r>
          </a:p>
          <a:p>
            <a:r>
              <a:rPr lang="en-US" b="1" dirty="0" smtClean="0"/>
              <a:t>Note:</a:t>
            </a:r>
            <a:r>
              <a:rPr lang="en-US" dirty="0" smtClean="0"/>
              <a:t> Changing a view’s geometry does not automatically cause the system to redraw the view’s content. The view’s </a:t>
            </a:r>
            <a:r>
              <a:rPr lang="en-US" b="1" dirty="0" err="1" smtClean="0"/>
              <a:t>contentMode</a:t>
            </a:r>
            <a:r>
              <a:rPr lang="en-US" dirty="0" smtClean="0"/>
              <a:t> property determines how changes to the view’s geometry are interpreted. </a:t>
            </a:r>
          </a:p>
          <a:p>
            <a:r>
              <a:rPr lang="en-US" dirty="0" smtClean="0"/>
              <a:t>System views typically implement private drawing methods to render their content. </a:t>
            </a:r>
          </a:p>
          <a:p>
            <a:r>
              <a:rPr lang="en-US" dirty="0" smtClean="0"/>
              <a:t>For custom </a:t>
            </a:r>
            <a:r>
              <a:rPr lang="en-US" b="1" dirty="0" err="1" smtClean="0"/>
              <a:t>UIView</a:t>
            </a:r>
            <a:r>
              <a:rPr lang="en-US" dirty="0" smtClean="0"/>
              <a:t> subclasses, you typically override the </a:t>
            </a:r>
            <a:r>
              <a:rPr lang="en-US" b="1" dirty="0" err="1" smtClean="0"/>
              <a:t>drawRect</a:t>
            </a:r>
            <a:r>
              <a:rPr lang="en-US" b="1" dirty="0" smtClean="0"/>
              <a:t>:</a:t>
            </a:r>
            <a:r>
              <a:rPr lang="en-US" dirty="0" smtClean="0"/>
              <a:t> method of your view and use that method to draw your view’s content. </a:t>
            </a:r>
          </a:p>
          <a:p>
            <a:endParaRPr lang="ru-RU" dirty="0"/>
          </a:p>
        </p:txBody>
      </p:sp>
      <p:sp>
        <p:nvSpPr>
          <p:cNvPr id="6" name="Content Placeholder 5"/>
          <p:cNvSpPr>
            <a:spLocks noGrp="1"/>
          </p:cNvSpPr>
          <p:nvPr>
            <p:ph sz="half" idx="13"/>
          </p:nvPr>
        </p:nvSpPr>
        <p:spPr/>
        <p:txBody>
          <a:bodyPr/>
          <a:lstStyle/>
          <a:p>
            <a:r>
              <a:rPr lang="en-US" b="1" dirty="0" smtClean="0"/>
              <a:t>The View Drawing Cycle</a:t>
            </a:r>
          </a:p>
          <a:p>
            <a:endParaRPr lang="ru-RU"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3" y="1634621"/>
            <a:ext cx="5001168" cy="4358784"/>
          </a:xfrm>
        </p:spPr>
        <p:txBody>
          <a:bodyPr/>
          <a:lstStyle/>
          <a:p>
            <a:r>
              <a:rPr lang="en-US" dirty="0" smtClean="0"/>
              <a:t>When a view is first displayed, it renders its content as usual and the results are captured in an underlying bitmap. </a:t>
            </a:r>
          </a:p>
          <a:p>
            <a:r>
              <a:rPr lang="en-US" dirty="0" smtClean="0"/>
              <a:t>After that, changes to the view’s geometry do not always cause the bitmap to be recreated. Instead, the value in the </a:t>
            </a:r>
            <a:r>
              <a:rPr lang="en-US" b="1" dirty="0" err="1" smtClean="0"/>
              <a:t>contentMode</a:t>
            </a:r>
            <a:r>
              <a:rPr lang="en-US" dirty="0" smtClean="0"/>
              <a:t> property determines whether the bitmap should be scaled to fit the new bounds or simply pinned to one corner or edge of the view.</a:t>
            </a:r>
          </a:p>
          <a:p>
            <a:r>
              <a:rPr lang="en-US" dirty="0" smtClean="0"/>
              <a:t>The content mode of a view is applied whenever you do the following: </a:t>
            </a:r>
          </a:p>
          <a:p>
            <a:pPr lvl="1"/>
            <a:r>
              <a:rPr lang="en-US" sz="1400" dirty="0" smtClean="0"/>
              <a:t>Change the width or height of the view’s </a:t>
            </a:r>
            <a:r>
              <a:rPr lang="en-US" sz="1400" b="1" dirty="0" smtClean="0"/>
              <a:t>frame</a:t>
            </a:r>
            <a:r>
              <a:rPr lang="en-US" sz="1400" dirty="0" smtClean="0"/>
              <a:t> or</a:t>
            </a:r>
            <a:r>
              <a:rPr lang="en-US" sz="1400" b="1" dirty="0" smtClean="0"/>
              <a:t> bounds</a:t>
            </a:r>
            <a:r>
              <a:rPr lang="en-US" sz="1400" dirty="0" smtClean="0"/>
              <a:t> rectangles. </a:t>
            </a:r>
          </a:p>
          <a:p>
            <a:pPr lvl="1"/>
            <a:r>
              <a:rPr lang="en-US" sz="1400" dirty="0" smtClean="0"/>
              <a:t>Assign a transform that includes a scaling factor to the view’s </a:t>
            </a:r>
            <a:r>
              <a:rPr lang="en-US" sz="1400" b="1" dirty="0" smtClean="0"/>
              <a:t>transform</a:t>
            </a:r>
            <a:r>
              <a:rPr lang="en-US" sz="1400" dirty="0" smtClean="0"/>
              <a:t> property. </a:t>
            </a:r>
          </a:p>
          <a:p>
            <a:r>
              <a:rPr lang="en-US" dirty="0" smtClean="0"/>
              <a:t>you can also set the content mode to the </a:t>
            </a:r>
            <a:r>
              <a:rPr lang="en-US" b="1" dirty="0" err="1" smtClean="0"/>
              <a:t>UIViewContentModeRedraw</a:t>
            </a:r>
            <a:r>
              <a:rPr lang="en-US" dirty="0" smtClean="0"/>
              <a:t> value when you specifically want your custom views to redraw themselves during scaling and resizing operations.</a:t>
            </a:r>
          </a:p>
          <a:p>
            <a:endParaRPr lang="ru-RU" dirty="0"/>
          </a:p>
        </p:txBody>
      </p:sp>
      <p:sp>
        <p:nvSpPr>
          <p:cNvPr id="6" name="Content Placeholder 5"/>
          <p:cNvSpPr>
            <a:spLocks noGrp="1"/>
          </p:cNvSpPr>
          <p:nvPr>
            <p:ph sz="half" idx="13"/>
          </p:nvPr>
        </p:nvSpPr>
        <p:spPr/>
        <p:txBody>
          <a:bodyPr/>
          <a:lstStyle/>
          <a:p>
            <a:r>
              <a:rPr lang="en-US" b="1" dirty="0" smtClean="0"/>
              <a:t>Content Modes</a:t>
            </a:r>
          </a:p>
          <a:p>
            <a:endParaRPr lang="ru-RU" dirty="0"/>
          </a:p>
        </p:txBody>
      </p:sp>
      <p:pic>
        <p:nvPicPr>
          <p:cNvPr id="226306" name="Picture 2" descr="Content mode comparisons"/>
          <p:cNvPicPr>
            <a:picLocks noChangeAspect="1" noChangeArrowheads="1"/>
          </p:cNvPicPr>
          <p:nvPr/>
        </p:nvPicPr>
        <p:blipFill>
          <a:blip r:embed="rId2" cstate="print"/>
          <a:srcRect/>
          <a:stretch>
            <a:fillRect/>
          </a:stretch>
        </p:blipFill>
        <p:spPr bwMode="auto">
          <a:xfrm>
            <a:off x="5185353" y="153911"/>
            <a:ext cx="3960023" cy="6366567"/>
          </a:xfrm>
          <a:prstGeom prst="rect">
            <a:avLst/>
          </a:prstGeom>
          <a:noFill/>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4988" y="1888107"/>
            <a:ext cx="8229600" cy="628756"/>
          </a:xfrm>
        </p:spPr>
        <p:txBody>
          <a:bodyPr/>
          <a:lstStyle/>
          <a:p>
            <a:r>
              <a:rPr lang="en-US" dirty="0" smtClean="0"/>
              <a:t>You can designate a portion of a view as stretchable so that when the size of the view changes only the content in the stretchable portion is affected. </a:t>
            </a:r>
            <a:endParaRPr lang="ru-RU" dirty="0"/>
          </a:p>
        </p:txBody>
      </p:sp>
      <p:sp>
        <p:nvSpPr>
          <p:cNvPr id="6" name="Content Placeholder 5"/>
          <p:cNvSpPr>
            <a:spLocks noGrp="1"/>
          </p:cNvSpPr>
          <p:nvPr>
            <p:ph sz="half" idx="13"/>
          </p:nvPr>
        </p:nvSpPr>
        <p:spPr/>
        <p:txBody>
          <a:bodyPr/>
          <a:lstStyle/>
          <a:p>
            <a:r>
              <a:rPr lang="en-US" b="1" dirty="0" smtClean="0"/>
              <a:t>Stretchable Views</a:t>
            </a:r>
          </a:p>
          <a:p>
            <a:endParaRPr lang="ru-RU" dirty="0"/>
          </a:p>
        </p:txBody>
      </p:sp>
      <p:pic>
        <p:nvPicPr>
          <p:cNvPr id="228354" name="Picture 2" descr="https://developer.apple.com/library/ios/documentation/WindowsViews/Conceptual/ViewPG_iPhoneOS/Art/button_scale.jpg"/>
          <p:cNvPicPr>
            <a:picLocks noChangeAspect="1" noChangeArrowheads="1"/>
          </p:cNvPicPr>
          <p:nvPr/>
        </p:nvPicPr>
        <p:blipFill>
          <a:blip r:embed="rId2" cstate="print"/>
          <a:srcRect/>
          <a:stretch>
            <a:fillRect/>
          </a:stretch>
        </p:blipFill>
        <p:spPr bwMode="auto">
          <a:xfrm>
            <a:off x="6464181" y="2607010"/>
            <a:ext cx="2553077" cy="2856861"/>
          </a:xfrm>
          <a:prstGeom prst="rect">
            <a:avLst/>
          </a:prstGeom>
          <a:noFill/>
        </p:spPr>
      </p:pic>
      <p:sp>
        <p:nvSpPr>
          <p:cNvPr id="8" name="Rectangle 7"/>
          <p:cNvSpPr/>
          <p:nvPr/>
        </p:nvSpPr>
        <p:spPr>
          <a:xfrm>
            <a:off x="126749" y="2460341"/>
            <a:ext cx="6527547" cy="3440942"/>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The stretchable area you specify can allow for stretching along one or both axes of the view.</a:t>
            </a:r>
          </a:p>
          <a:p>
            <a:pPr marL="342900" indent="-342900">
              <a:spcBef>
                <a:spcPct val="20000"/>
              </a:spcBef>
              <a:buClr>
                <a:srgbClr val="F26522"/>
              </a:buClr>
              <a:buFont typeface="Arial" pitchFamily="34" charset="0"/>
              <a:buChar char="•"/>
            </a:pPr>
            <a:r>
              <a:rPr lang="en-US" sz="1600" dirty="0" smtClean="0">
                <a:latin typeface="+mn-lt"/>
              </a:rPr>
              <a:t>You specify the stretchable area of a view using the </a:t>
            </a:r>
            <a:r>
              <a:rPr lang="en-US" sz="1600" b="1" dirty="0" err="1" smtClean="0">
                <a:latin typeface="+mn-lt"/>
              </a:rPr>
              <a:t>contentStretch</a:t>
            </a:r>
            <a:r>
              <a:rPr lang="en-US" sz="1600" dirty="0" smtClean="0">
                <a:latin typeface="+mn-lt"/>
              </a:rPr>
              <a:t> property. </a:t>
            </a:r>
          </a:p>
          <a:p>
            <a:pPr marL="342900" indent="-342900">
              <a:spcBef>
                <a:spcPct val="20000"/>
              </a:spcBef>
              <a:buClr>
                <a:srgbClr val="F26522"/>
              </a:buClr>
              <a:buFont typeface="Arial" pitchFamily="34" charset="0"/>
              <a:buChar char="•"/>
            </a:pPr>
            <a:r>
              <a:rPr lang="en-US" sz="1600" dirty="0" smtClean="0">
                <a:latin typeface="+mn-lt"/>
              </a:rPr>
              <a:t>This property accepts a rectangle whose values are normalized to the range 0.0 to 1.0. When stretching the view, the system multiplies these normalized values by the view’s current bounds and scale factor to determine which pixel or pixels need to be stretched.</a:t>
            </a:r>
          </a:p>
          <a:p>
            <a:pPr marL="342900" indent="-342900">
              <a:spcBef>
                <a:spcPct val="20000"/>
              </a:spcBef>
              <a:buClr>
                <a:srgbClr val="F26522"/>
              </a:buClr>
              <a:buFont typeface="Arial" pitchFamily="34" charset="0"/>
              <a:buChar char="•"/>
            </a:pPr>
            <a:r>
              <a:rPr lang="en-US" sz="1600" dirty="0" smtClean="0">
                <a:latin typeface="+mn-lt"/>
              </a:rPr>
              <a:t>Stretchable areas are only used when the content mode would cause the view’s content to be scaled. This means that stretchable views are supported only with the </a:t>
            </a:r>
            <a:r>
              <a:rPr lang="en-US" sz="1600" b="1" dirty="0" err="1" smtClean="0">
                <a:latin typeface="+mn-lt"/>
              </a:rPr>
              <a:t>UIViewContentModeScaleToFill</a:t>
            </a:r>
            <a:r>
              <a:rPr lang="en-US" sz="1600" dirty="0" smtClean="0">
                <a:latin typeface="+mn-lt"/>
              </a:rPr>
              <a:t>, </a:t>
            </a:r>
            <a:r>
              <a:rPr lang="en-US" sz="1600" b="1" dirty="0" err="1" smtClean="0">
                <a:latin typeface="+mn-lt"/>
              </a:rPr>
              <a:t>UIViewContentModeScaleAspectFit</a:t>
            </a:r>
            <a:r>
              <a:rPr lang="en-US" sz="1600" dirty="0" smtClean="0">
                <a:latin typeface="+mn-lt"/>
              </a:rPr>
              <a:t>, and </a:t>
            </a:r>
            <a:r>
              <a:rPr lang="en-US" sz="1600" b="1" dirty="0" err="1" smtClean="0">
                <a:latin typeface="+mn-lt"/>
              </a:rPr>
              <a:t>UIViewContentModeScaleAspectFill</a:t>
            </a:r>
            <a:r>
              <a:rPr lang="en-US" sz="1600" dirty="0" smtClean="0">
                <a:latin typeface="+mn-lt"/>
              </a:rPr>
              <a:t> content modes. </a:t>
            </a:r>
            <a:endParaRPr lang="ru-RU" sz="1600" dirty="0" smtClean="0">
              <a:latin typeface="+mn-lt"/>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0253" y="1888108"/>
            <a:ext cx="6775648" cy="3798618"/>
          </a:xfrm>
        </p:spPr>
        <p:txBody>
          <a:bodyPr/>
          <a:lstStyle/>
          <a:p>
            <a:r>
              <a:rPr lang="en-US" dirty="0" smtClean="0"/>
              <a:t>The default coordinate system in </a:t>
            </a:r>
            <a:r>
              <a:rPr lang="en-US" dirty="0" err="1" smtClean="0"/>
              <a:t>UIKit</a:t>
            </a:r>
            <a:r>
              <a:rPr lang="en-US" dirty="0" smtClean="0"/>
              <a:t> has its origin in the top-left corner and has axes that extend down and to the right from the origin point. </a:t>
            </a:r>
          </a:p>
          <a:p>
            <a:r>
              <a:rPr lang="en-US" dirty="0" smtClean="0"/>
              <a:t>Coordinate values are represented using floating-point numbers, which allow for precise layout and positioning of content regardless of the underlying screen resolution. </a:t>
            </a:r>
          </a:p>
          <a:p>
            <a:r>
              <a:rPr lang="en-US" dirty="0" smtClean="0"/>
              <a:t>In addition to the screen coordinate system, windows and views define their own local coordinate systems that allow you to specify coordinates relative to the view or window origin instead of relative to the screen.</a:t>
            </a:r>
          </a:p>
          <a:p>
            <a:r>
              <a:rPr lang="en-US" dirty="0" smtClean="0"/>
              <a:t>Because every view and window defines its own local coordinate system, you need to be aware of which coordinate system is in effect at any given time. </a:t>
            </a:r>
          </a:p>
          <a:p>
            <a:r>
              <a:rPr lang="en-US" dirty="0" smtClean="0"/>
              <a:t>In the case of drawing, you specify coordinates relative to the view’s own coordinate system. In the case of geometry changes, you specify coordinates relative to the </a:t>
            </a:r>
            <a:r>
              <a:rPr lang="en-US" dirty="0" err="1" smtClean="0"/>
              <a:t>superview’s</a:t>
            </a:r>
            <a:r>
              <a:rPr lang="en-US" dirty="0" smtClean="0"/>
              <a:t> coordinate system. </a:t>
            </a:r>
          </a:p>
          <a:p>
            <a:r>
              <a:rPr lang="en-US" dirty="0" smtClean="0"/>
              <a:t>The </a:t>
            </a:r>
            <a:r>
              <a:rPr lang="en-US" dirty="0" err="1" smtClean="0"/>
              <a:t>UIWindow</a:t>
            </a:r>
            <a:r>
              <a:rPr lang="en-US" dirty="0" smtClean="0"/>
              <a:t> and </a:t>
            </a:r>
            <a:r>
              <a:rPr lang="en-US" dirty="0" err="1" smtClean="0"/>
              <a:t>UIView</a:t>
            </a:r>
            <a:r>
              <a:rPr lang="en-US" dirty="0" smtClean="0"/>
              <a:t> classes both include methods to help you convert from one coordinate system to another.</a:t>
            </a:r>
            <a:endParaRPr lang="ru-RU" dirty="0"/>
          </a:p>
        </p:txBody>
      </p:sp>
      <p:sp>
        <p:nvSpPr>
          <p:cNvPr id="6" name="Content Placeholder 5"/>
          <p:cNvSpPr>
            <a:spLocks noGrp="1"/>
          </p:cNvSpPr>
          <p:nvPr>
            <p:ph sz="half" idx="13"/>
          </p:nvPr>
        </p:nvSpPr>
        <p:spPr/>
        <p:txBody>
          <a:bodyPr/>
          <a:lstStyle/>
          <a:p>
            <a:r>
              <a:rPr lang="en-US" b="1" dirty="0" smtClean="0"/>
              <a:t>View Geometry and Coordinate Systems</a:t>
            </a:r>
          </a:p>
          <a:p>
            <a:endParaRPr lang="ru-RU" dirty="0"/>
          </a:p>
        </p:txBody>
      </p:sp>
      <p:pic>
        <p:nvPicPr>
          <p:cNvPr id="229378" name="Picture 2" descr="View coordinate system"/>
          <p:cNvPicPr>
            <a:picLocks noChangeAspect="1" noChangeArrowheads="1"/>
          </p:cNvPicPr>
          <p:nvPr/>
        </p:nvPicPr>
        <p:blipFill>
          <a:blip r:embed="rId2" cstate="print"/>
          <a:srcRect/>
          <a:stretch>
            <a:fillRect/>
          </a:stretch>
        </p:blipFill>
        <p:spPr bwMode="auto">
          <a:xfrm>
            <a:off x="6963778" y="1959311"/>
            <a:ext cx="2133600" cy="2962276"/>
          </a:xfrm>
          <a:prstGeom prst="rect">
            <a:avLst/>
          </a:prstGeom>
          <a:noFill/>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265" y="1761365"/>
            <a:ext cx="4997513" cy="3272368"/>
          </a:xfrm>
        </p:spPr>
        <p:txBody>
          <a:bodyPr/>
          <a:lstStyle/>
          <a:p>
            <a:r>
              <a:rPr lang="en-US" dirty="0" smtClean="0"/>
              <a:t>The </a:t>
            </a:r>
            <a:r>
              <a:rPr lang="en-US" b="1" dirty="0" smtClean="0"/>
              <a:t>frame</a:t>
            </a:r>
            <a:r>
              <a:rPr lang="en-US" dirty="0" smtClean="0"/>
              <a:t> property contains the frame rectangle, which specifies the size and location of the view in its </a:t>
            </a:r>
            <a:r>
              <a:rPr lang="en-US" dirty="0" err="1" smtClean="0"/>
              <a:t>superview’s</a:t>
            </a:r>
            <a:r>
              <a:rPr lang="en-US" dirty="0" smtClean="0"/>
              <a:t> coordinate system. </a:t>
            </a:r>
          </a:p>
          <a:p>
            <a:r>
              <a:rPr lang="en-US" dirty="0" smtClean="0"/>
              <a:t>The </a:t>
            </a:r>
            <a:r>
              <a:rPr lang="en-US" b="1" dirty="0" smtClean="0"/>
              <a:t>bounds</a:t>
            </a:r>
            <a:r>
              <a:rPr lang="en-US" dirty="0" smtClean="0"/>
              <a:t> property contains the bounds rectangle, which specifies the size of the view (and its content origin) in the view’s own local coordinate system. </a:t>
            </a:r>
          </a:p>
          <a:p>
            <a:r>
              <a:rPr lang="en-US" dirty="0" smtClean="0"/>
              <a:t>The </a:t>
            </a:r>
            <a:r>
              <a:rPr lang="en-US" b="1" dirty="0" smtClean="0"/>
              <a:t>center</a:t>
            </a:r>
            <a:r>
              <a:rPr lang="en-US" dirty="0" smtClean="0"/>
              <a:t> property contains the known center point of the view in the </a:t>
            </a:r>
            <a:r>
              <a:rPr lang="en-US" dirty="0" err="1" smtClean="0"/>
              <a:t>superview’s</a:t>
            </a:r>
            <a:r>
              <a:rPr lang="en-US" dirty="0" smtClean="0"/>
              <a:t> coordinate system.</a:t>
            </a:r>
          </a:p>
          <a:p>
            <a:r>
              <a:rPr lang="en-US" dirty="0" smtClean="0"/>
              <a:t>Although you can change the frame, bounds, and center properties independent of the others, changes to one property affect the others in the following ways:</a:t>
            </a:r>
          </a:p>
          <a:p>
            <a:endParaRPr lang="en-US" dirty="0" smtClean="0"/>
          </a:p>
          <a:p>
            <a:endParaRPr lang="ru-RU" dirty="0"/>
          </a:p>
        </p:txBody>
      </p:sp>
      <p:sp>
        <p:nvSpPr>
          <p:cNvPr id="6" name="Content Placeholder 5"/>
          <p:cNvSpPr>
            <a:spLocks noGrp="1"/>
          </p:cNvSpPr>
          <p:nvPr>
            <p:ph sz="half" idx="13"/>
          </p:nvPr>
        </p:nvSpPr>
        <p:spPr/>
        <p:txBody>
          <a:bodyPr/>
          <a:lstStyle/>
          <a:p>
            <a:r>
              <a:rPr lang="en-US" b="1" dirty="0" smtClean="0"/>
              <a:t>Frame, Bounds, and Center Properties</a:t>
            </a:r>
          </a:p>
          <a:p>
            <a:endParaRPr lang="ru-RU" dirty="0"/>
          </a:p>
        </p:txBody>
      </p:sp>
      <p:pic>
        <p:nvPicPr>
          <p:cNvPr id="230402" name="Picture 2" descr="Relationship between a view's frame and bounds"/>
          <p:cNvPicPr>
            <a:picLocks noChangeAspect="1" noChangeArrowheads="1"/>
          </p:cNvPicPr>
          <p:nvPr/>
        </p:nvPicPr>
        <p:blipFill>
          <a:blip r:embed="rId2" cstate="print"/>
          <a:srcRect/>
          <a:stretch>
            <a:fillRect/>
          </a:stretch>
        </p:blipFill>
        <p:spPr bwMode="auto">
          <a:xfrm>
            <a:off x="4883559" y="1949140"/>
            <a:ext cx="4251387" cy="2432738"/>
          </a:xfrm>
          <a:prstGeom prst="rect">
            <a:avLst/>
          </a:prstGeom>
          <a:noFill/>
        </p:spPr>
      </p:pic>
      <p:sp>
        <p:nvSpPr>
          <p:cNvPr id="8" name="Rectangle 7"/>
          <p:cNvSpPr/>
          <p:nvPr/>
        </p:nvSpPr>
        <p:spPr>
          <a:xfrm>
            <a:off x="95063" y="4893651"/>
            <a:ext cx="8876922" cy="1471172"/>
          </a:xfrm>
          <a:prstGeom prst="rect">
            <a:avLst/>
          </a:prstGeom>
        </p:spPr>
        <p:txBody>
          <a:bodyPr wrap="square">
            <a:spAutoFit/>
          </a:bodyPr>
          <a:lstStyle/>
          <a:p>
            <a:pPr marL="800100" lvl="1" indent="-342900">
              <a:spcBef>
                <a:spcPct val="20000"/>
              </a:spcBef>
              <a:buClr>
                <a:srgbClr val="F26522"/>
              </a:buClr>
              <a:buFont typeface="Arial" pitchFamily="34" charset="0"/>
              <a:buChar char="•"/>
            </a:pPr>
            <a:r>
              <a:rPr lang="en-US" sz="1400" dirty="0" smtClean="0">
                <a:latin typeface="+mn-lt"/>
              </a:rPr>
              <a:t>When you set the </a:t>
            </a:r>
            <a:r>
              <a:rPr lang="en-US" sz="1400" b="1" dirty="0" smtClean="0">
                <a:latin typeface="+mn-lt"/>
              </a:rPr>
              <a:t>frame</a:t>
            </a:r>
            <a:r>
              <a:rPr lang="en-US" sz="1400" dirty="0" smtClean="0">
                <a:latin typeface="+mn-lt"/>
              </a:rPr>
              <a:t> property, the size value in the </a:t>
            </a:r>
            <a:r>
              <a:rPr lang="en-US" sz="1400" b="1" dirty="0" smtClean="0">
                <a:latin typeface="+mn-lt"/>
              </a:rPr>
              <a:t>bounds</a:t>
            </a:r>
            <a:r>
              <a:rPr lang="en-US" sz="1400" dirty="0" smtClean="0">
                <a:latin typeface="+mn-lt"/>
              </a:rPr>
              <a:t> property changes to match the new size of the frame rectangle. The value in the </a:t>
            </a:r>
            <a:r>
              <a:rPr lang="en-US" sz="1400" b="1" dirty="0" smtClean="0">
                <a:latin typeface="+mn-lt"/>
              </a:rPr>
              <a:t>center</a:t>
            </a:r>
            <a:r>
              <a:rPr lang="en-US" sz="1400" dirty="0" smtClean="0">
                <a:latin typeface="+mn-lt"/>
              </a:rPr>
              <a:t> property similarly changes to match the new center point of the frame rectangle.</a:t>
            </a:r>
          </a:p>
          <a:p>
            <a:pPr marL="800100" lvl="1" indent="-342900">
              <a:spcBef>
                <a:spcPct val="20000"/>
              </a:spcBef>
              <a:buClr>
                <a:srgbClr val="F26522"/>
              </a:buClr>
              <a:buFont typeface="Arial" pitchFamily="34" charset="0"/>
              <a:buChar char="•"/>
            </a:pPr>
            <a:r>
              <a:rPr lang="en-US" sz="1400" dirty="0" smtClean="0">
                <a:latin typeface="+mn-lt"/>
              </a:rPr>
              <a:t>When you set the </a:t>
            </a:r>
            <a:r>
              <a:rPr lang="en-US" sz="1400" b="1" dirty="0" smtClean="0">
                <a:latin typeface="+mn-lt"/>
              </a:rPr>
              <a:t>center</a:t>
            </a:r>
            <a:r>
              <a:rPr lang="en-US" sz="1400" dirty="0" smtClean="0">
                <a:latin typeface="+mn-lt"/>
              </a:rPr>
              <a:t> property, the origin value in the </a:t>
            </a:r>
            <a:r>
              <a:rPr lang="en-US" sz="1400" b="1" dirty="0" smtClean="0">
                <a:latin typeface="+mn-lt"/>
              </a:rPr>
              <a:t>frame</a:t>
            </a:r>
            <a:r>
              <a:rPr lang="en-US" sz="1400" dirty="0" smtClean="0">
                <a:latin typeface="+mn-lt"/>
              </a:rPr>
              <a:t> changes accordingly.</a:t>
            </a:r>
          </a:p>
          <a:p>
            <a:pPr marL="800100" lvl="1" indent="-342900">
              <a:spcBef>
                <a:spcPct val="20000"/>
              </a:spcBef>
              <a:buClr>
                <a:srgbClr val="F26522"/>
              </a:buClr>
              <a:buFont typeface="Arial" pitchFamily="34" charset="0"/>
              <a:buChar char="•"/>
            </a:pPr>
            <a:r>
              <a:rPr lang="en-US" sz="1400" dirty="0" smtClean="0">
                <a:latin typeface="+mn-lt"/>
              </a:rPr>
              <a:t>When you set the size of the </a:t>
            </a:r>
            <a:r>
              <a:rPr lang="en-US" sz="1400" b="1" dirty="0" smtClean="0">
                <a:latin typeface="+mn-lt"/>
              </a:rPr>
              <a:t>bounds</a:t>
            </a:r>
            <a:r>
              <a:rPr lang="en-US" sz="1400" dirty="0" smtClean="0">
                <a:latin typeface="+mn-lt"/>
              </a:rPr>
              <a:t> property, the size value in the </a:t>
            </a:r>
            <a:r>
              <a:rPr lang="en-US" sz="1400" b="1" dirty="0" smtClean="0">
                <a:latin typeface="+mn-lt"/>
              </a:rPr>
              <a:t>frame</a:t>
            </a:r>
            <a:r>
              <a:rPr lang="en-US" sz="1400" dirty="0" smtClean="0">
                <a:latin typeface="+mn-lt"/>
              </a:rPr>
              <a:t> property changes to match the new size of the bounds rectangle.</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3"/>
          </p:nvPr>
        </p:nvSpPr>
        <p:spPr/>
        <p:txBody>
          <a:bodyPr/>
          <a:lstStyle/>
          <a:p>
            <a:r>
              <a:rPr lang="en-US" b="1" dirty="0" smtClean="0"/>
              <a:t>Content View Controllers</a:t>
            </a:r>
          </a:p>
          <a:p>
            <a:endParaRPr lang="ru-RU" dirty="0"/>
          </a:p>
        </p:txBody>
      </p:sp>
      <p:sp>
        <p:nvSpPr>
          <p:cNvPr id="5" name="Rectangle 4"/>
          <p:cNvSpPr/>
          <p:nvPr/>
        </p:nvSpPr>
        <p:spPr>
          <a:xfrm>
            <a:off x="543463" y="1955228"/>
            <a:ext cx="8307238" cy="4179606"/>
          </a:xfrm>
          <a:prstGeom prst="rect">
            <a:avLst/>
          </a:prstGeom>
        </p:spPr>
        <p:txBody>
          <a:bodyPr wrap="square">
            <a:spAutoFit/>
          </a:bodyPr>
          <a:lstStyle/>
          <a:p>
            <a:pPr marL="342900" indent="-342900">
              <a:spcBef>
                <a:spcPct val="20000"/>
              </a:spcBef>
              <a:buClr>
                <a:srgbClr val="F26522"/>
              </a:buClr>
              <a:buFont typeface="Arial" pitchFamily="34" charset="0"/>
              <a:buChar char="•"/>
            </a:pPr>
            <a:r>
              <a:rPr lang="en-US" sz="1600" dirty="0" smtClean="0">
                <a:latin typeface="+mn-lt"/>
              </a:rPr>
              <a:t>A content view controller presents content on the screen using a view or a group of views organized into a view hierarchy. </a:t>
            </a:r>
          </a:p>
          <a:p>
            <a:pPr marL="342900" indent="-342900">
              <a:spcBef>
                <a:spcPct val="20000"/>
              </a:spcBef>
              <a:buClr>
                <a:srgbClr val="F26522"/>
              </a:buClr>
              <a:buFont typeface="Arial" pitchFamily="34" charset="0"/>
              <a:buChar char="•"/>
            </a:pPr>
            <a:r>
              <a:rPr lang="en-US" sz="1600" dirty="0" smtClean="0">
                <a:latin typeface="+mn-lt"/>
              </a:rPr>
              <a:t>A content view controller usually knows about the subset of the app’s data that is relevant to the role the controller plays in the app.</a:t>
            </a:r>
          </a:p>
          <a:p>
            <a:pPr marL="342900" indent="-342900">
              <a:spcBef>
                <a:spcPct val="20000"/>
              </a:spcBef>
              <a:buClr>
                <a:srgbClr val="F26522"/>
              </a:buClr>
              <a:buFont typeface="Arial" pitchFamily="34" charset="0"/>
              <a:buChar char="•"/>
            </a:pPr>
            <a:r>
              <a:rPr lang="en-US" sz="1600" dirty="0" smtClean="0">
                <a:latin typeface="+mn-lt"/>
              </a:rPr>
              <a:t>Here are common examples where your app uses content view controllers:</a:t>
            </a:r>
          </a:p>
          <a:p>
            <a:pPr marL="800100" lvl="1" indent="-342900">
              <a:spcBef>
                <a:spcPct val="20000"/>
              </a:spcBef>
              <a:buClr>
                <a:srgbClr val="F26522"/>
              </a:buClr>
              <a:buFont typeface="Arial" pitchFamily="34" charset="0"/>
              <a:buChar char="•"/>
            </a:pPr>
            <a:r>
              <a:rPr lang="en-US" sz="1600" dirty="0" smtClean="0">
                <a:latin typeface="+mn-lt"/>
              </a:rPr>
              <a:t>To show data to the user</a:t>
            </a:r>
          </a:p>
          <a:p>
            <a:pPr marL="800100" lvl="1" indent="-342900">
              <a:spcBef>
                <a:spcPct val="20000"/>
              </a:spcBef>
              <a:buClr>
                <a:srgbClr val="F26522"/>
              </a:buClr>
              <a:buFont typeface="Arial" pitchFamily="34" charset="0"/>
              <a:buChar char="•"/>
            </a:pPr>
            <a:r>
              <a:rPr lang="en-US" sz="1600" dirty="0" smtClean="0">
                <a:latin typeface="+mn-lt"/>
              </a:rPr>
              <a:t>To collect data from the user</a:t>
            </a:r>
          </a:p>
          <a:p>
            <a:pPr marL="800100" lvl="1" indent="-342900">
              <a:spcBef>
                <a:spcPct val="20000"/>
              </a:spcBef>
              <a:buClr>
                <a:srgbClr val="F26522"/>
              </a:buClr>
              <a:buFont typeface="Arial" pitchFamily="34" charset="0"/>
              <a:buChar char="•"/>
            </a:pPr>
            <a:r>
              <a:rPr lang="en-US" sz="1600" dirty="0" smtClean="0">
                <a:latin typeface="+mn-lt"/>
              </a:rPr>
              <a:t>To perform a specific task</a:t>
            </a:r>
          </a:p>
          <a:p>
            <a:pPr marL="800100" lvl="1" indent="-342900">
              <a:spcBef>
                <a:spcPct val="20000"/>
              </a:spcBef>
              <a:buClr>
                <a:srgbClr val="F26522"/>
              </a:buClr>
              <a:buFont typeface="Arial" pitchFamily="34" charset="0"/>
              <a:buChar char="•"/>
            </a:pPr>
            <a:r>
              <a:rPr lang="en-US" sz="1600" dirty="0" smtClean="0">
                <a:latin typeface="+mn-lt"/>
              </a:rPr>
              <a:t>To navigate between a set of available commands or options, such as on the launch screen for a game</a:t>
            </a:r>
          </a:p>
          <a:p>
            <a:pPr marL="342900" indent="-342900">
              <a:spcBef>
                <a:spcPct val="20000"/>
              </a:spcBef>
              <a:buClr>
                <a:srgbClr val="F26522"/>
              </a:buClr>
              <a:buFont typeface="Arial" pitchFamily="34" charset="0"/>
              <a:buChar char="•"/>
            </a:pPr>
            <a:r>
              <a:rPr lang="en-US" sz="1600" dirty="0" smtClean="0">
                <a:latin typeface="+mn-lt"/>
              </a:rPr>
              <a:t>Content view controllers are the primary coordinating objects for your app because they know the specific details of the data and tasks your app offers the user.</a:t>
            </a:r>
          </a:p>
          <a:p>
            <a:pPr marL="342900" indent="-342900">
              <a:spcBef>
                <a:spcPct val="20000"/>
              </a:spcBef>
              <a:buClr>
                <a:srgbClr val="F26522"/>
              </a:buClr>
              <a:buFont typeface="Arial" pitchFamily="34" charset="0"/>
              <a:buChar char="•"/>
            </a:pPr>
            <a:r>
              <a:rPr lang="en-US" sz="1600" dirty="0" smtClean="0">
                <a:latin typeface="+mn-lt"/>
              </a:rPr>
              <a:t>Each content view controller object you create is responsible for managing all the views in a single view hierarchy. The one-to-one correspondence between a view controller and the views in its view hierarchy is the key design consideration. </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0253" y="1661786"/>
            <a:ext cx="5046436" cy="2874015"/>
          </a:xfrm>
        </p:spPr>
        <p:txBody>
          <a:bodyPr/>
          <a:lstStyle/>
          <a:p>
            <a:r>
              <a:rPr lang="en-US" dirty="0" smtClean="0"/>
              <a:t>An </a:t>
            </a:r>
            <a:r>
              <a:rPr lang="en-US" b="1" dirty="0" smtClean="0"/>
              <a:t>affine transform</a:t>
            </a:r>
            <a:r>
              <a:rPr lang="en-US" dirty="0" smtClean="0"/>
              <a:t> is a mathematical matrix that specifies how points in one coordinate system map to points in a different coordinate system. You can apply affine transforms to your entire view to change the size, location, or orientation of the view relative to its </a:t>
            </a:r>
            <a:r>
              <a:rPr lang="en-US" dirty="0" err="1" smtClean="0"/>
              <a:t>superview</a:t>
            </a:r>
            <a:r>
              <a:rPr lang="en-US" dirty="0" smtClean="0"/>
              <a:t>.</a:t>
            </a:r>
          </a:p>
          <a:p>
            <a:r>
              <a:rPr lang="en-US" dirty="0" smtClean="0"/>
              <a:t>To modify your entire view, modify the affine transform in the </a:t>
            </a:r>
            <a:r>
              <a:rPr lang="en-US" b="1" dirty="0" smtClean="0"/>
              <a:t>transform</a:t>
            </a:r>
            <a:r>
              <a:rPr lang="en-US" dirty="0" smtClean="0"/>
              <a:t> property of your view. </a:t>
            </a:r>
          </a:p>
          <a:p>
            <a:r>
              <a:rPr lang="en-US" dirty="0" smtClean="0"/>
              <a:t>To modify specific pieces of content in your view’s </a:t>
            </a:r>
            <a:r>
              <a:rPr lang="en-US" b="1" dirty="0" err="1" smtClean="0"/>
              <a:t>drawRect</a:t>
            </a:r>
            <a:r>
              <a:rPr lang="en-US" b="1" dirty="0" smtClean="0"/>
              <a:t>:</a:t>
            </a:r>
            <a:r>
              <a:rPr lang="en-US" dirty="0" smtClean="0"/>
              <a:t> method, modify the affine transform associated with the active graphics context. </a:t>
            </a:r>
          </a:p>
          <a:p>
            <a:endParaRPr lang="ru-RU" dirty="0"/>
          </a:p>
        </p:txBody>
      </p:sp>
      <p:sp>
        <p:nvSpPr>
          <p:cNvPr id="6" name="Content Placeholder 5"/>
          <p:cNvSpPr>
            <a:spLocks noGrp="1"/>
          </p:cNvSpPr>
          <p:nvPr>
            <p:ph sz="half" idx="13"/>
          </p:nvPr>
        </p:nvSpPr>
        <p:spPr/>
        <p:txBody>
          <a:bodyPr/>
          <a:lstStyle/>
          <a:p>
            <a:r>
              <a:rPr lang="en-US" b="1" dirty="0" smtClean="0"/>
              <a:t>Coordinate System Transformations</a:t>
            </a:r>
          </a:p>
          <a:p>
            <a:endParaRPr lang="ru-RU" dirty="0"/>
          </a:p>
        </p:txBody>
      </p:sp>
      <p:sp>
        <p:nvSpPr>
          <p:cNvPr id="231426" name="AutoShape 2" descr="https://developer.apple.com/library/ios/documentation/WindowsViews/Conceptual/ViewPG_iPhoneOS/Art/xform_rotations.jpg"/>
          <p:cNvSpPr>
            <a:spLocks noChangeAspect="1" noChangeArrowheads="1"/>
          </p:cNvSpPr>
          <p:nvPr/>
        </p:nvSpPr>
        <p:spPr bwMode="auto">
          <a:xfrm>
            <a:off x="155575" y="-1752600"/>
            <a:ext cx="6172200" cy="36576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31428" name="AutoShape 4" descr="https://developer.apple.com/library/ios/documentation/WindowsViews/Conceptual/ViewPG_iPhoneOS/Art/xform_rotations.jpg"/>
          <p:cNvSpPr>
            <a:spLocks noChangeAspect="1" noChangeArrowheads="1"/>
          </p:cNvSpPr>
          <p:nvPr/>
        </p:nvSpPr>
        <p:spPr bwMode="auto">
          <a:xfrm>
            <a:off x="155575" y="-1752600"/>
            <a:ext cx="6172200" cy="36576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31430" name="AutoShape 6" descr="https://developer.apple.com/library/ios/documentation/WindowsViews/Conceptual/ViewPG_iPhoneOS/Art/xform_rotations.jpg"/>
          <p:cNvSpPr>
            <a:spLocks noChangeAspect="1" noChangeArrowheads="1"/>
          </p:cNvSpPr>
          <p:nvPr/>
        </p:nvSpPr>
        <p:spPr bwMode="auto">
          <a:xfrm>
            <a:off x="63500" y="-136525"/>
            <a:ext cx="6172200" cy="36576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31432" name="AutoShape 8" descr="https://developer.apple.com/library/ios/documentation/WindowsViews/Conceptual/ViewPG_iPhoneOS/Art/xform_rotations.jpg"/>
          <p:cNvSpPr>
            <a:spLocks noChangeAspect="1" noChangeArrowheads="1"/>
          </p:cNvSpPr>
          <p:nvPr/>
        </p:nvSpPr>
        <p:spPr bwMode="auto">
          <a:xfrm>
            <a:off x="155575" y="-1752600"/>
            <a:ext cx="6172200" cy="3657600"/>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231434" name="Picture 10" descr="https://developer.apple.com/library/ios/documentation/WindowsViews/Conceptual/ViewPG_iPhoneOS/Art/xform_rotations.jpg"/>
          <p:cNvPicPr>
            <a:picLocks noChangeAspect="1" noChangeArrowheads="1"/>
          </p:cNvPicPr>
          <p:nvPr/>
        </p:nvPicPr>
        <p:blipFill>
          <a:blip r:embed="rId2" cstate="print"/>
          <a:srcRect/>
          <a:stretch>
            <a:fillRect/>
          </a:stretch>
        </p:blipFill>
        <p:spPr bwMode="auto">
          <a:xfrm>
            <a:off x="5175330" y="1959323"/>
            <a:ext cx="3950564" cy="2341075"/>
          </a:xfrm>
          <a:prstGeom prst="rect">
            <a:avLst/>
          </a:prstGeom>
          <a:noFill/>
        </p:spPr>
      </p:pic>
      <p:sp>
        <p:nvSpPr>
          <p:cNvPr id="231435" name="Rectangle 11"/>
          <p:cNvSpPr>
            <a:spLocks noChangeArrowheads="1"/>
          </p:cNvSpPr>
          <p:nvPr/>
        </p:nvSpPr>
        <p:spPr bwMode="auto">
          <a:xfrm>
            <a:off x="135803" y="4458523"/>
            <a:ext cx="8981039" cy="14219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fontAlgn="base">
              <a:lnSpc>
                <a:spcPct val="100000"/>
              </a:lnSpc>
              <a:spcBef>
                <a:spcPct val="20000"/>
              </a:spcBef>
              <a:spcAft>
                <a:spcPct val="0"/>
              </a:spcAft>
              <a:buClr>
                <a:srgbClr val="F26522"/>
              </a:buClr>
              <a:buSzTx/>
              <a:buFont typeface="Arial" pitchFamily="34" charset="0"/>
              <a:buChar char="•"/>
              <a:tabLst/>
            </a:pP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retrieve</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affine</a:t>
            </a:r>
            <a:r>
              <a:rPr lang="ru-RU" sz="1600" dirty="0" smtClean="0">
                <a:latin typeface="+mn-lt"/>
              </a:rPr>
              <a:t> </a:t>
            </a:r>
            <a:r>
              <a:rPr lang="ru-RU" sz="1600" dirty="0" err="1" smtClean="0">
                <a:latin typeface="+mn-lt"/>
              </a:rPr>
              <a:t>transform</a:t>
            </a:r>
            <a:r>
              <a:rPr lang="ru-RU" sz="1600" dirty="0" smtClean="0">
                <a:latin typeface="+mn-lt"/>
              </a:rPr>
              <a:t> </a:t>
            </a:r>
            <a:r>
              <a:rPr lang="ru-RU" sz="1600" dirty="0" err="1" smtClean="0">
                <a:latin typeface="+mn-lt"/>
              </a:rPr>
              <a:t>associated</a:t>
            </a:r>
            <a:r>
              <a:rPr lang="ru-RU" sz="1600" dirty="0" smtClean="0">
                <a:latin typeface="+mn-lt"/>
              </a:rPr>
              <a:t> </a:t>
            </a:r>
            <a:r>
              <a:rPr lang="ru-RU" sz="1600" dirty="0" err="1" smtClean="0">
                <a:latin typeface="+mn-lt"/>
              </a:rPr>
              <a:t>with</a:t>
            </a:r>
            <a:r>
              <a:rPr lang="ru-RU" sz="1600" dirty="0" smtClean="0">
                <a:latin typeface="+mn-lt"/>
              </a:rPr>
              <a:t> </a:t>
            </a:r>
            <a:r>
              <a:rPr lang="ru-RU" sz="1600" dirty="0" err="1" smtClean="0">
                <a:latin typeface="+mn-lt"/>
              </a:rPr>
              <a:t>a</a:t>
            </a:r>
            <a:r>
              <a:rPr lang="ru-RU" sz="1600" dirty="0" smtClean="0">
                <a:latin typeface="+mn-lt"/>
              </a:rPr>
              <a:t> </a:t>
            </a:r>
            <a:r>
              <a:rPr lang="ru-RU" sz="1600" dirty="0" err="1" smtClean="0">
                <a:latin typeface="+mn-lt"/>
              </a:rPr>
              <a:t>graphics</a:t>
            </a:r>
            <a:r>
              <a:rPr lang="ru-RU" sz="1600" dirty="0" smtClean="0">
                <a:latin typeface="+mn-lt"/>
              </a:rPr>
              <a:t> </a:t>
            </a:r>
            <a:r>
              <a:rPr lang="ru-RU" sz="1600" dirty="0" err="1" smtClean="0">
                <a:latin typeface="+mn-lt"/>
              </a:rPr>
              <a:t>context</a:t>
            </a:r>
            <a:r>
              <a:rPr lang="ru-RU" sz="1600" dirty="0" smtClean="0">
                <a:latin typeface="+mn-lt"/>
              </a:rPr>
              <a:t> </a:t>
            </a:r>
            <a:r>
              <a:rPr lang="ru-RU" sz="1600" dirty="0" err="1" smtClean="0">
                <a:latin typeface="+mn-lt"/>
              </a:rPr>
              <a:t>using</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CGContextGetCTM</a:t>
            </a:r>
            <a:r>
              <a:rPr lang="ru-RU" sz="1600" dirty="0" smtClean="0">
                <a:latin typeface="+mn-lt"/>
              </a:rPr>
              <a:t> </a:t>
            </a:r>
            <a:r>
              <a:rPr lang="ru-RU" sz="1600" dirty="0" err="1" smtClean="0">
                <a:latin typeface="+mn-lt"/>
              </a:rPr>
              <a:t>function</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can</a:t>
            </a:r>
            <a:r>
              <a:rPr lang="ru-RU" sz="1600" dirty="0" smtClean="0">
                <a:latin typeface="+mn-lt"/>
              </a:rPr>
              <a:t> </a:t>
            </a:r>
            <a:r>
              <a:rPr lang="ru-RU" sz="1600" dirty="0" err="1" smtClean="0">
                <a:latin typeface="+mn-lt"/>
              </a:rPr>
              <a:t>use</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related</a:t>
            </a:r>
            <a:r>
              <a:rPr lang="ru-RU" sz="1600" dirty="0" smtClean="0">
                <a:latin typeface="+mn-lt"/>
              </a:rPr>
              <a:t> </a:t>
            </a:r>
            <a:r>
              <a:rPr lang="ru-RU" sz="1600" dirty="0" err="1" smtClean="0">
                <a:latin typeface="+mn-lt"/>
              </a:rPr>
              <a:t>Core</a:t>
            </a:r>
            <a:r>
              <a:rPr lang="ru-RU" sz="1600" dirty="0" smtClean="0">
                <a:latin typeface="+mn-lt"/>
              </a:rPr>
              <a:t> </a:t>
            </a:r>
            <a:r>
              <a:rPr lang="ru-RU" sz="1600" dirty="0" err="1" smtClean="0">
                <a:latin typeface="+mn-lt"/>
              </a:rPr>
              <a:t>Graphics</a:t>
            </a:r>
            <a:r>
              <a:rPr lang="ru-RU" sz="1600" dirty="0" smtClean="0">
                <a:latin typeface="+mn-lt"/>
              </a:rPr>
              <a:t> </a:t>
            </a:r>
            <a:r>
              <a:rPr lang="ru-RU" sz="1600" dirty="0" err="1" smtClean="0">
                <a:latin typeface="+mn-lt"/>
              </a:rPr>
              <a:t>functions</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set</a:t>
            </a:r>
            <a:r>
              <a:rPr lang="ru-RU" sz="1600" dirty="0" smtClean="0">
                <a:latin typeface="+mn-lt"/>
              </a:rPr>
              <a:t> </a:t>
            </a:r>
            <a:r>
              <a:rPr lang="ru-RU" sz="1600" dirty="0" err="1" smtClean="0">
                <a:latin typeface="+mn-lt"/>
              </a:rPr>
              <a:t>or</a:t>
            </a:r>
            <a:r>
              <a:rPr lang="ru-RU" sz="1600" dirty="0" smtClean="0">
                <a:latin typeface="+mn-lt"/>
              </a:rPr>
              <a:t> </a:t>
            </a:r>
            <a:r>
              <a:rPr lang="ru-RU" sz="1600" dirty="0" err="1" smtClean="0">
                <a:latin typeface="+mn-lt"/>
              </a:rPr>
              <a:t>modify</a:t>
            </a:r>
            <a:r>
              <a:rPr lang="ru-RU" sz="1600" dirty="0" smtClean="0">
                <a:latin typeface="+mn-lt"/>
              </a:rPr>
              <a:t> </a:t>
            </a:r>
            <a:r>
              <a:rPr lang="ru-RU" sz="1600" dirty="0" err="1" smtClean="0">
                <a:latin typeface="+mn-lt"/>
              </a:rPr>
              <a:t>this</a:t>
            </a:r>
            <a:r>
              <a:rPr lang="ru-RU" sz="1600" dirty="0" smtClean="0">
                <a:latin typeface="+mn-lt"/>
              </a:rPr>
              <a:t> </a:t>
            </a:r>
            <a:r>
              <a:rPr lang="ru-RU" sz="1600" dirty="0" err="1" smtClean="0">
                <a:latin typeface="+mn-lt"/>
              </a:rPr>
              <a:t>transform</a:t>
            </a:r>
            <a:r>
              <a:rPr lang="ru-RU" sz="1600" dirty="0" smtClean="0">
                <a:latin typeface="+mn-lt"/>
              </a:rPr>
              <a:t> </a:t>
            </a:r>
            <a:r>
              <a:rPr lang="ru-RU" sz="1600" dirty="0" err="1" smtClean="0">
                <a:latin typeface="+mn-lt"/>
              </a:rPr>
              <a:t>during</a:t>
            </a:r>
            <a:r>
              <a:rPr lang="ru-RU" sz="1600" dirty="0" smtClean="0">
                <a:latin typeface="+mn-lt"/>
              </a:rPr>
              <a:t> </a:t>
            </a:r>
            <a:r>
              <a:rPr lang="ru-RU" sz="1600" dirty="0" err="1" smtClean="0">
                <a:latin typeface="+mn-lt"/>
              </a:rPr>
              <a:t>drawing</a:t>
            </a:r>
            <a:r>
              <a:rPr lang="ru-RU" sz="1600" dirty="0" smtClean="0">
                <a:latin typeface="+mn-lt"/>
              </a:rPr>
              <a:t>. </a:t>
            </a:r>
            <a:endParaRPr lang="en-US" sz="1600" dirty="0" smtClean="0">
              <a:latin typeface="+mn-lt"/>
            </a:endParaRPr>
          </a:p>
          <a:p>
            <a:pPr marL="342900" lvl="0" indent="-342900">
              <a:spcBef>
                <a:spcPct val="20000"/>
              </a:spcBef>
              <a:buClr>
                <a:srgbClr val="F26522"/>
              </a:buClr>
              <a:buFont typeface="Arial" pitchFamily="34" charset="0"/>
              <a:buChar char="•"/>
            </a:pPr>
            <a:r>
              <a:rPr lang="en-US" sz="1600" dirty="0" smtClean="0">
                <a:latin typeface="+mn-lt"/>
              </a:rPr>
              <a:t>The </a:t>
            </a:r>
            <a:r>
              <a:rPr lang="en-US" sz="1600" b="1" dirty="0" smtClean="0">
                <a:latin typeface="+mn-lt"/>
              </a:rPr>
              <a:t>current transformation matrix (CTM) </a:t>
            </a:r>
            <a:r>
              <a:rPr lang="en-US" sz="1600" dirty="0" smtClean="0">
                <a:latin typeface="+mn-lt"/>
              </a:rPr>
              <a:t>is the affine transform in use at any given time.</a:t>
            </a:r>
          </a:p>
          <a:p>
            <a:pPr marL="342900" lvl="0" indent="-342900">
              <a:spcBef>
                <a:spcPct val="20000"/>
              </a:spcBef>
              <a:buClr>
                <a:srgbClr val="F26522"/>
              </a:buClr>
              <a:buFont typeface="Arial" pitchFamily="34" charset="0"/>
              <a:buChar char="•"/>
            </a:pPr>
            <a:r>
              <a:rPr lang="en-US" sz="1600" dirty="0" smtClean="0">
                <a:latin typeface="+mn-lt"/>
              </a:rPr>
              <a:t>When you modify a view’s transform property, that change affects the view and all of its </a:t>
            </a:r>
            <a:r>
              <a:rPr lang="en-US" sz="1600" dirty="0" err="1" smtClean="0">
                <a:latin typeface="+mn-lt"/>
              </a:rPr>
              <a:t>subviews</a:t>
            </a:r>
            <a:r>
              <a:rPr lang="en-US" sz="1600" dirty="0" smtClean="0">
                <a:latin typeface="+mn-lt"/>
              </a:rPr>
              <a:t>.</a:t>
            </a:r>
            <a:endParaRPr lang="ru-RU" sz="1600" dirty="0" smtClean="0">
              <a:latin typeface="+mn-lt"/>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3"/>
          </p:nvPr>
        </p:nvSpPr>
        <p:spPr/>
        <p:txBody>
          <a:bodyPr/>
          <a:lstStyle/>
          <a:p>
            <a:r>
              <a:rPr lang="en-US" dirty="0" smtClean="0"/>
              <a:t>View Properties</a:t>
            </a:r>
            <a:endParaRPr lang="ru-RU" dirty="0" smtClean="0"/>
          </a:p>
          <a:p>
            <a:endParaRPr lang="ru-RU" dirty="0"/>
          </a:p>
        </p:txBody>
      </p:sp>
      <p:graphicFrame>
        <p:nvGraphicFramePr>
          <p:cNvPr id="7" name="Content Placeholder 6"/>
          <p:cNvGraphicFramePr>
            <a:graphicFrameLocks noGrp="1"/>
          </p:cNvGraphicFramePr>
          <p:nvPr>
            <p:ph idx="1"/>
          </p:nvPr>
        </p:nvGraphicFramePr>
        <p:xfrm>
          <a:off x="5604" y="1381295"/>
          <a:ext cx="9129343" cy="5440680"/>
        </p:xfrm>
        <a:graphic>
          <a:graphicData uri="http://schemas.openxmlformats.org/drawingml/2006/table">
            <a:tbl>
              <a:tblPr firstRow="1" bandRow="1">
                <a:tableStyleId>{5C22544A-7EE6-4342-B048-85BDC9FD1C3A}</a:tableStyleId>
              </a:tblPr>
              <a:tblGrid>
                <a:gridCol w="1949037"/>
                <a:gridCol w="7180306"/>
              </a:tblGrid>
              <a:tr h="286024">
                <a:tc>
                  <a:txBody>
                    <a:bodyPr/>
                    <a:lstStyle/>
                    <a:p>
                      <a:r>
                        <a:rPr lang="en-US" sz="1400" dirty="0"/>
                        <a:t>Properties</a:t>
                      </a:r>
                    </a:p>
                  </a:txBody>
                  <a:tcPr marL="38100" marR="38100" marT="38100" marB="38100" anchor="ctr"/>
                </a:tc>
                <a:tc>
                  <a:txBody>
                    <a:bodyPr/>
                    <a:lstStyle/>
                    <a:p>
                      <a:r>
                        <a:rPr lang="en-US" sz="1400"/>
                        <a:t>Usage</a:t>
                      </a:r>
                    </a:p>
                  </a:txBody>
                  <a:tcPr marL="38100" marR="38100" marT="38100" marB="38100" anchor="ctr"/>
                </a:tc>
              </a:tr>
              <a:tr h="387895">
                <a:tc>
                  <a:txBody>
                    <a:bodyPr/>
                    <a:lstStyle/>
                    <a:p>
                      <a:r>
                        <a:rPr lang="en-US" sz="1400" b="1" dirty="0"/>
                        <a:t>alpha</a:t>
                      </a:r>
                      <a:r>
                        <a:rPr lang="en-US" sz="1400" dirty="0"/>
                        <a:t>, </a:t>
                      </a:r>
                      <a:r>
                        <a:rPr lang="en-US" sz="1400" b="1" dirty="0" smtClean="0"/>
                        <a:t>hidden</a:t>
                      </a:r>
                      <a:r>
                        <a:rPr lang="en-US" sz="1400" dirty="0" smtClean="0"/>
                        <a:t>, </a:t>
                      </a:r>
                    </a:p>
                    <a:p>
                      <a:r>
                        <a:rPr lang="en-US" sz="1400" b="1" dirty="0" smtClean="0"/>
                        <a:t>opaque</a:t>
                      </a:r>
                      <a:r>
                        <a:rPr lang="en-US" sz="1400" dirty="0" smtClean="0"/>
                        <a:t> </a:t>
                      </a:r>
                      <a:endParaRPr lang="en-US" sz="1400" dirty="0"/>
                    </a:p>
                  </a:txBody>
                  <a:tcPr marL="38100" marR="38100" marT="38100" marB="38100" anchor="ctr"/>
                </a:tc>
                <a:tc>
                  <a:txBody>
                    <a:bodyPr/>
                    <a:lstStyle/>
                    <a:p>
                      <a:r>
                        <a:rPr lang="en-US" sz="1400" dirty="0" smtClean="0"/>
                        <a:t>The </a:t>
                      </a:r>
                      <a:r>
                        <a:rPr lang="en-US" sz="1400" b="1" dirty="0"/>
                        <a:t>alpha</a:t>
                      </a:r>
                      <a:r>
                        <a:rPr lang="en-US" sz="1400" dirty="0"/>
                        <a:t> and </a:t>
                      </a:r>
                      <a:r>
                        <a:rPr lang="en-US" sz="1400" b="1" dirty="0"/>
                        <a:t>hidden</a:t>
                      </a:r>
                      <a:r>
                        <a:rPr lang="en-US" sz="1400" dirty="0"/>
                        <a:t> properties change the view’s opacity directly. </a:t>
                      </a:r>
                      <a:r>
                        <a:rPr lang="en-US" sz="1400" dirty="0" smtClean="0"/>
                        <a:t>The </a:t>
                      </a:r>
                      <a:r>
                        <a:rPr lang="en-US" sz="1400" b="1" dirty="0"/>
                        <a:t>opaque</a:t>
                      </a:r>
                      <a:r>
                        <a:rPr lang="en-US" sz="1400" dirty="0"/>
                        <a:t> property tells the system how it should composite your view. </a:t>
                      </a:r>
                    </a:p>
                  </a:txBody>
                  <a:tcPr marL="38100" marR="38100" marT="38100" marB="38100" anchor="ctr"/>
                </a:tc>
              </a:tr>
              <a:tr h="717018">
                <a:tc>
                  <a:txBody>
                    <a:bodyPr/>
                    <a:lstStyle/>
                    <a:p>
                      <a:r>
                        <a:rPr lang="en-US" sz="1400" b="1" dirty="0"/>
                        <a:t>bounds</a:t>
                      </a:r>
                      <a:r>
                        <a:rPr lang="en-US" sz="1400" dirty="0"/>
                        <a:t>, </a:t>
                      </a:r>
                      <a:endParaRPr lang="en-US" sz="1400" dirty="0" smtClean="0"/>
                    </a:p>
                    <a:p>
                      <a:r>
                        <a:rPr lang="en-US" sz="1400" b="1" dirty="0" smtClean="0"/>
                        <a:t>frame</a:t>
                      </a:r>
                      <a:r>
                        <a:rPr lang="en-US" sz="1400" dirty="0"/>
                        <a:t>, </a:t>
                      </a:r>
                      <a:endParaRPr lang="en-US" sz="1400" dirty="0" smtClean="0"/>
                    </a:p>
                    <a:p>
                      <a:r>
                        <a:rPr lang="en-US" sz="1400" b="1" dirty="0" smtClean="0"/>
                        <a:t>center</a:t>
                      </a:r>
                      <a:r>
                        <a:rPr lang="en-US" sz="1400" dirty="0"/>
                        <a:t>, </a:t>
                      </a:r>
                      <a:endParaRPr lang="en-US" sz="1400" dirty="0" smtClean="0"/>
                    </a:p>
                    <a:p>
                      <a:r>
                        <a:rPr lang="en-US" sz="1400" b="1" dirty="0" smtClean="0"/>
                        <a:t>transform</a:t>
                      </a:r>
                      <a:endParaRPr lang="en-US" sz="1400" b="1" dirty="0"/>
                    </a:p>
                  </a:txBody>
                  <a:tcPr marL="38100" marR="38100" marT="38100" marB="38100" anchor="ctr"/>
                </a:tc>
                <a:tc>
                  <a:txBody>
                    <a:bodyPr/>
                    <a:lstStyle/>
                    <a:p>
                      <a:r>
                        <a:rPr lang="en-US" sz="1400" dirty="0"/>
                        <a:t>These properties affect the size and position of the view. The </a:t>
                      </a:r>
                      <a:r>
                        <a:rPr lang="en-US" sz="1400" b="1" dirty="0"/>
                        <a:t>center</a:t>
                      </a:r>
                      <a:r>
                        <a:rPr lang="en-US" sz="1400" dirty="0"/>
                        <a:t> and </a:t>
                      </a:r>
                      <a:r>
                        <a:rPr lang="en-US" sz="1400" b="1" dirty="0"/>
                        <a:t>frame</a:t>
                      </a:r>
                      <a:r>
                        <a:rPr lang="en-US" sz="1400" dirty="0"/>
                        <a:t> properties represent </a:t>
                      </a:r>
                      <a:r>
                        <a:rPr lang="en-US" sz="1400" dirty="0" smtClean="0"/>
                        <a:t>the size and </a:t>
                      </a:r>
                      <a:r>
                        <a:rPr lang="en-US" sz="1400" dirty="0"/>
                        <a:t>position of the view relative to its parent view. </a:t>
                      </a:r>
                      <a:r>
                        <a:rPr lang="en-US" sz="1400" dirty="0" smtClean="0"/>
                        <a:t>The </a:t>
                      </a:r>
                      <a:r>
                        <a:rPr lang="en-US" sz="1400" b="1" dirty="0"/>
                        <a:t>bounds</a:t>
                      </a:r>
                      <a:r>
                        <a:rPr lang="en-US" sz="1400" dirty="0"/>
                        <a:t> property defines the view’s visible content area in its own coordinate system. </a:t>
                      </a:r>
                      <a:r>
                        <a:rPr lang="en-US" sz="1400" dirty="0" smtClean="0"/>
                        <a:t>The </a:t>
                      </a:r>
                      <a:r>
                        <a:rPr lang="en-US" sz="1400" b="1" dirty="0"/>
                        <a:t>transform</a:t>
                      </a:r>
                      <a:r>
                        <a:rPr lang="en-US" sz="1400" dirty="0"/>
                        <a:t> property is used to animate or move the entire view in complex ways. </a:t>
                      </a:r>
                    </a:p>
                  </a:txBody>
                  <a:tcPr marL="38100" marR="38100" marT="38100" marB="38100" anchor="ctr"/>
                </a:tc>
              </a:tr>
              <a:tr h="552457">
                <a:tc>
                  <a:txBody>
                    <a:bodyPr/>
                    <a:lstStyle/>
                    <a:p>
                      <a:r>
                        <a:rPr lang="en-US" sz="1400" b="1" dirty="0" err="1"/>
                        <a:t>autoresizingMask</a:t>
                      </a:r>
                      <a:r>
                        <a:rPr lang="en-US" sz="1400" dirty="0"/>
                        <a:t>, </a:t>
                      </a:r>
                      <a:r>
                        <a:rPr lang="en-US" sz="1400" b="1" dirty="0" err="1"/>
                        <a:t>autoresizesSubviews</a:t>
                      </a:r>
                      <a:endParaRPr lang="en-US" sz="1400" b="1" dirty="0"/>
                    </a:p>
                  </a:txBody>
                  <a:tcPr marL="38100" marR="38100" marT="38100" marB="38100" anchor="ctr"/>
                </a:tc>
                <a:tc>
                  <a:txBody>
                    <a:bodyPr/>
                    <a:lstStyle/>
                    <a:p>
                      <a:r>
                        <a:rPr lang="en-US" sz="1400" dirty="0" smtClean="0"/>
                        <a:t>The </a:t>
                      </a:r>
                      <a:r>
                        <a:rPr lang="en-US" sz="1400" b="1" dirty="0" err="1"/>
                        <a:t>autoresizingMask</a:t>
                      </a:r>
                      <a:r>
                        <a:rPr lang="en-US" sz="1400" dirty="0"/>
                        <a:t> property controls how a view responds to changes in its parent view’s bounds. The </a:t>
                      </a:r>
                      <a:r>
                        <a:rPr lang="en-US" sz="1400" b="1" dirty="0" err="1"/>
                        <a:t>autoresizesSubviews</a:t>
                      </a:r>
                      <a:r>
                        <a:rPr lang="en-US" sz="1400" dirty="0"/>
                        <a:t> property controls whether the current view’s </a:t>
                      </a:r>
                      <a:r>
                        <a:rPr lang="en-US" sz="1400" dirty="0" err="1"/>
                        <a:t>subviews</a:t>
                      </a:r>
                      <a:r>
                        <a:rPr lang="en-US" sz="1400" dirty="0"/>
                        <a:t> are resized at all.</a:t>
                      </a:r>
                    </a:p>
                  </a:txBody>
                  <a:tcPr marL="38100" marR="38100" marT="38100" marB="38100" anchor="ctr"/>
                </a:tc>
              </a:tr>
              <a:tr h="552457">
                <a:tc>
                  <a:txBody>
                    <a:bodyPr/>
                    <a:lstStyle/>
                    <a:p>
                      <a:r>
                        <a:rPr lang="en-US" sz="1400" b="1" dirty="0" err="1"/>
                        <a:t>contentMode</a:t>
                      </a:r>
                      <a:r>
                        <a:rPr lang="en-US" sz="1400" dirty="0"/>
                        <a:t>, </a:t>
                      </a:r>
                      <a:r>
                        <a:rPr lang="en-US" sz="1400" b="1" dirty="0" err="1"/>
                        <a:t>contentStretch</a:t>
                      </a:r>
                      <a:r>
                        <a:rPr lang="en-US" sz="1400" dirty="0"/>
                        <a:t>, </a:t>
                      </a:r>
                      <a:r>
                        <a:rPr lang="en-US" sz="1400" b="1" dirty="0" err="1"/>
                        <a:t>contentScaleFactor</a:t>
                      </a:r>
                      <a:endParaRPr lang="en-US" sz="1400" b="1" dirty="0"/>
                    </a:p>
                  </a:txBody>
                  <a:tcPr marL="38100" marR="38100" marT="38100" marB="38100" anchor="ctr"/>
                </a:tc>
                <a:tc>
                  <a:txBody>
                    <a:bodyPr/>
                    <a:lstStyle/>
                    <a:p>
                      <a:r>
                        <a:rPr lang="en-US" sz="1400" dirty="0" smtClean="0"/>
                        <a:t>The </a:t>
                      </a:r>
                      <a:r>
                        <a:rPr lang="en-US" sz="1400" b="1" dirty="0" err="1"/>
                        <a:t>contentMode</a:t>
                      </a:r>
                      <a:r>
                        <a:rPr lang="en-US" sz="1400" dirty="0"/>
                        <a:t> and </a:t>
                      </a:r>
                      <a:r>
                        <a:rPr lang="en-US" sz="1400" b="1" dirty="0" err="1"/>
                        <a:t>contentStretch</a:t>
                      </a:r>
                      <a:r>
                        <a:rPr lang="en-US" sz="1400" dirty="0"/>
                        <a:t> properties determine how the content is treated when the view’s width or height changes. The </a:t>
                      </a:r>
                      <a:r>
                        <a:rPr lang="en-US" sz="1400" b="1" dirty="0" err="1"/>
                        <a:t>contentScaleFactor</a:t>
                      </a:r>
                      <a:r>
                        <a:rPr lang="en-US" sz="1400" dirty="0"/>
                        <a:t> property is used only when you need to customize the drawing behavior of your view for high-resolution screens</a:t>
                      </a:r>
                      <a:r>
                        <a:rPr lang="en-US" sz="1400" dirty="0" smtClean="0"/>
                        <a:t>.</a:t>
                      </a:r>
                      <a:endParaRPr lang="en-US" sz="1400" dirty="0"/>
                    </a:p>
                  </a:txBody>
                  <a:tcPr marL="38100" marR="38100" marT="38100" marB="38100" anchor="ctr"/>
                </a:tc>
              </a:tr>
              <a:tr h="717018">
                <a:tc>
                  <a:txBody>
                    <a:bodyPr/>
                    <a:lstStyle/>
                    <a:p>
                      <a:r>
                        <a:rPr lang="en-US" sz="1400" b="1" dirty="0" err="1"/>
                        <a:t>gestureRecognizers</a:t>
                      </a:r>
                      <a:r>
                        <a:rPr lang="en-US" sz="1400" dirty="0"/>
                        <a:t>, </a:t>
                      </a:r>
                      <a:r>
                        <a:rPr lang="en-US" sz="1400" b="1" dirty="0" err="1"/>
                        <a:t>userInteractionEnabled</a:t>
                      </a:r>
                      <a:r>
                        <a:rPr lang="en-US" sz="1400" dirty="0"/>
                        <a:t>, </a:t>
                      </a:r>
                      <a:r>
                        <a:rPr lang="en-US" sz="1400" b="1" dirty="0" err="1"/>
                        <a:t>multipleTouchEnabled</a:t>
                      </a:r>
                      <a:r>
                        <a:rPr lang="en-US" sz="1400" dirty="0"/>
                        <a:t>, </a:t>
                      </a:r>
                      <a:r>
                        <a:rPr lang="en-US" sz="1400" b="1" dirty="0" err="1"/>
                        <a:t>exclusiveTouch</a:t>
                      </a:r>
                      <a:r>
                        <a:rPr lang="en-US" sz="1400" dirty="0"/>
                        <a:t> </a:t>
                      </a:r>
                    </a:p>
                  </a:txBody>
                  <a:tcPr marL="38100" marR="38100" marT="38100" marB="38100" anchor="ctr"/>
                </a:tc>
                <a:tc>
                  <a:txBody>
                    <a:bodyPr/>
                    <a:lstStyle/>
                    <a:p>
                      <a:r>
                        <a:rPr lang="en-US" sz="1400" dirty="0" smtClean="0"/>
                        <a:t>The </a:t>
                      </a:r>
                      <a:r>
                        <a:rPr lang="en-US" sz="1400" b="1" dirty="0" err="1"/>
                        <a:t>gestureRecognizers</a:t>
                      </a:r>
                      <a:r>
                        <a:rPr lang="en-US" sz="1400" dirty="0"/>
                        <a:t> property contains gesture recognizers attached to the view. The other properties control what touch events the view supports</a:t>
                      </a:r>
                      <a:r>
                        <a:rPr lang="en-US" sz="1400" dirty="0" smtClean="0"/>
                        <a:t>.</a:t>
                      </a:r>
                      <a:endParaRPr lang="en-US" sz="1400" dirty="0"/>
                    </a:p>
                  </a:txBody>
                  <a:tcPr marL="38100" marR="38100" marT="38100" marB="38100" anchor="ctr"/>
                </a:tc>
              </a:tr>
              <a:tr h="1046141">
                <a:tc>
                  <a:txBody>
                    <a:bodyPr/>
                    <a:lstStyle/>
                    <a:p>
                      <a:r>
                        <a:rPr lang="en-US" sz="1400" b="1" dirty="0" err="1"/>
                        <a:t>backgroundColor</a:t>
                      </a:r>
                      <a:r>
                        <a:rPr lang="en-US" sz="1400" dirty="0"/>
                        <a:t>, </a:t>
                      </a:r>
                      <a:r>
                        <a:rPr lang="en-US" sz="1400" b="1" dirty="0" err="1"/>
                        <a:t>subviews</a:t>
                      </a:r>
                      <a:r>
                        <a:rPr lang="en-US" sz="1400" dirty="0"/>
                        <a:t>, </a:t>
                      </a:r>
                      <a:endParaRPr lang="en-US" sz="1400" dirty="0" smtClean="0"/>
                    </a:p>
                    <a:p>
                      <a:r>
                        <a:rPr lang="en-US" sz="1400" b="1" dirty="0" err="1" smtClean="0"/>
                        <a:t>drawRect</a:t>
                      </a:r>
                      <a:r>
                        <a:rPr lang="en-US" sz="1400" b="1" dirty="0"/>
                        <a:t>:</a:t>
                      </a:r>
                      <a:r>
                        <a:rPr lang="en-US" sz="1400" dirty="0"/>
                        <a:t> method, </a:t>
                      </a:r>
                      <a:endParaRPr lang="en-US" sz="1400" dirty="0" smtClean="0"/>
                    </a:p>
                    <a:p>
                      <a:r>
                        <a:rPr lang="en-US" sz="1400" b="1" dirty="0" smtClean="0"/>
                        <a:t>layer</a:t>
                      </a:r>
                      <a:r>
                        <a:rPr lang="en-US" sz="1400" dirty="0"/>
                        <a:t>, </a:t>
                      </a:r>
                      <a:endParaRPr lang="en-US" sz="1400" dirty="0" smtClean="0"/>
                    </a:p>
                    <a:p>
                      <a:r>
                        <a:rPr lang="en-US" sz="1400" dirty="0" smtClean="0"/>
                        <a:t>(</a:t>
                      </a:r>
                      <a:r>
                        <a:rPr lang="en-US" sz="1400" b="1" dirty="0" err="1"/>
                        <a:t>layerClass</a:t>
                      </a:r>
                      <a:r>
                        <a:rPr lang="en-US" sz="1400" dirty="0"/>
                        <a:t> method) </a:t>
                      </a:r>
                    </a:p>
                  </a:txBody>
                  <a:tcPr marL="38100" marR="38100" marT="38100" marB="38100" anchor="ctr"/>
                </a:tc>
                <a:tc>
                  <a:txBody>
                    <a:bodyPr/>
                    <a:lstStyle/>
                    <a:p>
                      <a:r>
                        <a:rPr lang="en-US" sz="1400" dirty="0" smtClean="0"/>
                        <a:t>For </a:t>
                      </a:r>
                      <a:r>
                        <a:rPr lang="en-US" sz="1400" dirty="0"/>
                        <a:t>simple views, you can set a background color and add one or more </a:t>
                      </a:r>
                      <a:r>
                        <a:rPr lang="en-US" sz="1400" dirty="0" err="1"/>
                        <a:t>subviews</a:t>
                      </a:r>
                      <a:r>
                        <a:rPr lang="en-US" sz="1400" dirty="0"/>
                        <a:t>. The </a:t>
                      </a:r>
                      <a:r>
                        <a:rPr lang="en-US" sz="1400" b="1" dirty="0" err="1"/>
                        <a:t>subviews</a:t>
                      </a:r>
                      <a:r>
                        <a:rPr lang="en-US" sz="1400" dirty="0"/>
                        <a:t> property itself contains a read-only list of </a:t>
                      </a:r>
                      <a:r>
                        <a:rPr lang="en-US" sz="1400" dirty="0" err="1"/>
                        <a:t>subviews</a:t>
                      </a:r>
                      <a:r>
                        <a:rPr lang="en-US" sz="1400" dirty="0"/>
                        <a:t>, but there are several methods for adding and rearranging </a:t>
                      </a:r>
                      <a:r>
                        <a:rPr lang="en-US" sz="1400" dirty="0" err="1"/>
                        <a:t>subviews</a:t>
                      </a:r>
                      <a:r>
                        <a:rPr lang="en-US" sz="1400" dirty="0"/>
                        <a:t>. For views with custom drawing behavior, you must override the </a:t>
                      </a:r>
                      <a:r>
                        <a:rPr lang="en-US" sz="1400" b="1" dirty="0" err="1"/>
                        <a:t>drawRect</a:t>
                      </a:r>
                      <a:r>
                        <a:rPr lang="en-US" sz="1400" b="1" dirty="0"/>
                        <a:t>:</a:t>
                      </a:r>
                      <a:r>
                        <a:rPr lang="en-US" sz="1400" dirty="0"/>
                        <a:t> method. </a:t>
                      </a:r>
                      <a:r>
                        <a:rPr lang="en-US" sz="1400" dirty="0" smtClean="0"/>
                        <a:t>For </a:t>
                      </a:r>
                      <a:r>
                        <a:rPr lang="en-US" sz="1400" dirty="0"/>
                        <a:t>more advanced content, you can work directly with the view’s </a:t>
                      </a:r>
                      <a:r>
                        <a:rPr lang="en-US" sz="1400" b="1" dirty="0"/>
                        <a:t>Core Animation layer</a:t>
                      </a:r>
                      <a:r>
                        <a:rPr lang="en-US" sz="1400" dirty="0"/>
                        <a:t>. To specify an entirely different type of layer for the view, you must override the </a:t>
                      </a:r>
                      <a:r>
                        <a:rPr lang="en-US" sz="1400" b="1" dirty="0" err="1"/>
                        <a:t>layerClass</a:t>
                      </a:r>
                      <a:r>
                        <a:rPr lang="en-US" sz="1400" dirty="0"/>
                        <a:t> method.</a:t>
                      </a:r>
                    </a:p>
                  </a:txBody>
                  <a:tcPr marL="38100" marR="38100" marT="38100" marB="38100" anchor="ctr"/>
                </a:tc>
              </a:tr>
            </a:tbl>
          </a:graphicData>
        </a:graphic>
      </p:graphicFrame>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3" y="2105381"/>
            <a:ext cx="4702404" cy="2312709"/>
          </a:xfrm>
        </p:spPr>
        <p:txBody>
          <a:bodyPr/>
          <a:lstStyle/>
          <a:p>
            <a:r>
              <a:rPr lang="en-US" dirty="0" smtClean="0"/>
              <a:t>Interface Builder is the most convenient way to build view hierarchies because you assemble your views graphically, see the relationships between the views, and see exactly how those views will appear at runtime.</a:t>
            </a:r>
          </a:p>
          <a:p>
            <a:pPr>
              <a:buNone/>
            </a:pPr>
            <a:endParaRPr lang="en-US" dirty="0" smtClean="0"/>
          </a:p>
          <a:p>
            <a:pPr lvl="0"/>
            <a:r>
              <a:rPr lang="ru-RU" dirty="0" err="1" smtClean="0"/>
              <a:t>If</a:t>
            </a:r>
            <a:r>
              <a:rPr lang="ru-RU" dirty="0" smtClean="0"/>
              <a:t> </a:t>
            </a:r>
            <a:r>
              <a:rPr lang="ru-RU" dirty="0" err="1" smtClean="0"/>
              <a:t>you</a:t>
            </a:r>
            <a:r>
              <a:rPr lang="ru-RU" dirty="0" smtClean="0"/>
              <a:t> </a:t>
            </a:r>
            <a:r>
              <a:rPr lang="ru-RU" dirty="0" err="1" smtClean="0"/>
              <a:t>prefer</a:t>
            </a:r>
            <a:r>
              <a:rPr lang="ru-RU" dirty="0" smtClean="0"/>
              <a:t> </a:t>
            </a:r>
            <a:r>
              <a:rPr lang="ru-RU" dirty="0" err="1" smtClean="0"/>
              <a:t>to</a:t>
            </a:r>
            <a:r>
              <a:rPr lang="ru-RU" dirty="0" smtClean="0"/>
              <a:t> </a:t>
            </a:r>
            <a:r>
              <a:rPr lang="ru-RU" dirty="0" err="1" smtClean="0"/>
              <a:t>create</a:t>
            </a:r>
            <a:r>
              <a:rPr lang="ru-RU" dirty="0" smtClean="0"/>
              <a:t> </a:t>
            </a:r>
            <a:r>
              <a:rPr lang="ru-RU" dirty="0" err="1" smtClean="0"/>
              <a:t>your</a:t>
            </a:r>
            <a:r>
              <a:rPr lang="ru-RU" dirty="0" smtClean="0"/>
              <a:t> </a:t>
            </a:r>
            <a:r>
              <a:rPr lang="ru-RU" dirty="0" err="1" smtClean="0"/>
              <a:t>views</a:t>
            </a:r>
            <a:r>
              <a:rPr lang="ru-RU" dirty="0" smtClean="0"/>
              <a:t> </a:t>
            </a:r>
            <a:r>
              <a:rPr lang="ru-RU" dirty="0" err="1" smtClean="0"/>
              <a:t>programmatically</a:t>
            </a:r>
            <a:r>
              <a:rPr lang="ru-RU" dirty="0" smtClean="0"/>
              <a:t> </a:t>
            </a:r>
            <a:r>
              <a:rPr lang="ru-RU" dirty="0" err="1" smtClean="0"/>
              <a:t>instead</a:t>
            </a:r>
            <a:r>
              <a:rPr lang="ru-RU" dirty="0" smtClean="0"/>
              <a:t>, </a:t>
            </a:r>
            <a:r>
              <a:rPr lang="ru-RU" dirty="0" err="1" smtClean="0"/>
              <a:t>you</a:t>
            </a:r>
            <a:r>
              <a:rPr lang="ru-RU" dirty="0" smtClean="0"/>
              <a:t> </a:t>
            </a:r>
            <a:r>
              <a:rPr lang="ru-RU" dirty="0" err="1" smtClean="0"/>
              <a:t>create</a:t>
            </a:r>
            <a:r>
              <a:rPr lang="ru-RU" dirty="0" smtClean="0"/>
              <a:t> </a:t>
            </a:r>
            <a:r>
              <a:rPr lang="ru-RU" dirty="0" err="1" smtClean="0"/>
              <a:t>and</a:t>
            </a:r>
            <a:r>
              <a:rPr lang="ru-RU" dirty="0" smtClean="0"/>
              <a:t> </a:t>
            </a:r>
            <a:r>
              <a:rPr lang="ru-RU" dirty="0" err="1" smtClean="0"/>
              <a:t>initialize</a:t>
            </a:r>
            <a:r>
              <a:rPr lang="ru-RU" dirty="0" smtClean="0"/>
              <a:t> </a:t>
            </a:r>
            <a:r>
              <a:rPr lang="ru-RU" dirty="0" err="1" smtClean="0"/>
              <a:t>them</a:t>
            </a:r>
            <a:r>
              <a:rPr lang="ru-RU" dirty="0" smtClean="0"/>
              <a:t> </a:t>
            </a:r>
            <a:r>
              <a:rPr lang="ru-RU" dirty="0" err="1" smtClean="0"/>
              <a:t>and</a:t>
            </a:r>
            <a:r>
              <a:rPr lang="ru-RU" dirty="0" smtClean="0"/>
              <a:t> </a:t>
            </a:r>
            <a:r>
              <a:rPr lang="ru-RU" dirty="0" err="1" smtClean="0"/>
              <a:t>then</a:t>
            </a:r>
            <a:r>
              <a:rPr lang="ru-RU" dirty="0" smtClean="0"/>
              <a:t> </a:t>
            </a:r>
            <a:r>
              <a:rPr lang="ru-RU" dirty="0" err="1" smtClean="0"/>
              <a:t>use</a:t>
            </a:r>
            <a:r>
              <a:rPr lang="ru-RU" dirty="0" smtClean="0"/>
              <a:t> </a:t>
            </a:r>
            <a:r>
              <a:rPr lang="ru-RU" dirty="0" err="1" smtClean="0"/>
              <a:t>the</a:t>
            </a:r>
            <a:r>
              <a:rPr lang="ru-RU" dirty="0" smtClean="0"/>
              <a:t> </a:t>
            </a:r>
            <a:r>
              <a:rPr lang="ru-RU" dirty="0" err="1" smtClean="0"/>
              <a:t>following</a:t>
            </a:r>
            <a:r>
              <a:rPr lang="ru-RU" dirty="0" smtClean="0"/>
              <a:t> </a:t>
            </a:r>
            <a:r>
              <a:rPr lang="ru-RU" dirty="0" err="1" smtClean="0"/>
              <a:t>methods</a:t>
            </a:r>
            <a:r>
              <a:rPr lang="ru-RU" dirty="0" smtClean="0"/>
              <a:t> </a:t>
            </a:r>
            <a:r>
              <a:rPr lang="ru-RU" dirty="0" err="1" smtClean="0"/>
              <a:t>to</a:t>
            </a:r>
            <a:r>
              <a:rPr lang="ru-RU" dirty="0" smtClean="0"/>
              <a:t> </a:t>
            </a:r>
            <a:r>
              <a:rPr lang="ru-RU" dirty="0" err="1" smtClean="0"/>
              <a:t>arrange</a:t>
            </a:r>
            <a:r>
              <a:rPr lang="ru-RU" dirty="0" smtClean="0"/>
              <a:t> </a:t>
            </a:r>
            <a:r>
              <a:rPr lang="ru-RU" dirty="0" err="1" smtClean="0"/>
              <a:t>them</a:t>
            </a:r>
            <a:r>
              <a:rPr lang="ru-RU" dirty="0" smtClean="0"/>
              <a:t> </a:t>
            </a:r>
            <a:r>
              <a:rPr lang="ru-RU" dirty="0" err="1" smtClean="0"/>
              <a:t>into</a:t>
            </a:r>
            <a:r>
              <a:rPr lang="ru-RU" dirty="0" smtClean="0"/>
              <a:t> </a:t>
            </a:r>
            <a:r>
              <a:rPr lang="ru-RU" dirty="0" err="1" smtClean="0"/>
              <a:t>hierarchies</a:t>
            </a:r>
            <a:r>
              <a:rPr lang="ru-RU" dirty="0" smtClean="0"/>
              <a:t>:</a:t>
            </a:r>
          </a:p>
          <a:p>
            <a:endParaRPr lang="en-US" dirty="0" smtClean="0"/>
          </a:p>
          <a:p>
            <a:endParaRPr lang="ru-RU" dirty="0"/>
          </a:p>
        </p:txBody>
      </p:sp>
      <p:sp>
        <p:nvSpPr>
          <p:cNvPr id="6" name="Content Placeholder 5"/>
          <p:cNvSpPr>
            <a:spLocks noGrp="1"/>
          </p:cNvSpPr>
          <p:nvPr>
            <p:ph sz="half" idx="13"/>
          </p:nvPr>
        </p:nvSpPr>
        <p:spPr/>
        <p:txBody>
          <a:bodyPr/>
          <a:lstStyle/>
          <a:p>
            <a:r>
              <a:rPr lang="en-US" b="1" dirty="0" smtClean="0"/>
              <a:t>View Hierarchy</a:t>
            </a:r>
          </a:p>
          <a:p>
            <a:endParaRPr lang="ru-RU" dirty="0"/>
          </a:p>
        </p:txBody>
      </p:sp>
      <p:sp>
        <p:nvSpPr>
          <p:cNvPr id="232450" name="AutoShape 2" descr="Layered views in the Clock application"/>
          <p:cNvSpPr>
            <a:spLocks noChangeAspect="1" noChangeArrowheads="1"/>
          </p:cNvSpPr>
          <p:nvPr/>
        </p:nvSpPr>
        <p:spPr bwMode="auto">
          <a:xfrm>
            <a:off x="155575" y="-1820863"/>
            <a:ext cx="5343525" cy="3800476"/>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32452" name="AutoShape 4" descr="Layered views in the Clock application"/>
          <p:cNvSpPr>
            <a:spLocks noChangeAspect="1" noChangeArrowheads="1"/>
          </p:cNvSpPr>
          <p:nvPr/>
        </p:nvSpPr>
        <p:spPr bwMode="auto">
          <a:xfrm>
            <a:off x="155575" y="-1820863"/>
            <a:ext cx="5343525" cy="3800476"/>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232453" name="Rectangle 5"/>
          <p:cNvSpPr>
            <a:spLocks noChangeArrowheads="1"/>
          </p:cNvSpPr>
          <p:nvPr/>
        </p:nvSpPr>
        <p:spPr bwMode="auto">
          <a:xfrm>
            <a:off x="18118" y="4667389"/>
            <a:ext cx="8917663" cy="20251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800100" lvl="1" indent="-342900">
              <a:spcBef>
                <a:spcPct val="20000"/>
              </a:spcBef>
              <a:buClr>
                <a:srgbClr val="F26522"/>
              </a:buClr>
              <a:buFont typeface="Arial" pitchFamily="34" charset="0"/>
              <a:buChar char="•"/>
            </a:pPr>
            <a:r>
              <a:rPr lang="ru-RU" sz="1400" dirty="0" err="1" smtClean="0">
                <a:latin typeface="+mn-lt"/>
              </a:rPr>
              <a:t>To</a:t>
            </a:r>
            <a:r>
              <a:rPr lang="ru-RU" sz="1400" dirty="0" smtClean="0">
                <a:latin typeface="+mn-lt"/>
              </a:rPr>
              <a:t> </a:t>
            </a:r>
            <a:r>
              <a:rPr lang="ru-RU" sz="1400" dirty="0" err="1" smtClean="0">
                <a:latin typeface="+mn-lt"/>
              </a:rPr>
              <a:t>add</a:t>
            </a:r>
            <a:r>
              <a:rPr lang="ru-RU" sz="1400" dirty="0" smtClean="0">
                <a:latin typeface="+mn-lt"/>
              </a:rPr>
              <a:t> </a:t>
            </a:r>
            <a:r>
              <a:rPr lang="ru-RU" sz="1400" dirty="0" err="1" smtClean="0">
                <a:latin typeface="+mn-lt"/>
              </a:rPr>
              <a:t>a</a:t>
            </a:r>
            <a:r>
              <a:rPr lang="ru-RU" sz="1400" dirty="0" smtClean="0">
                <a:latin typeface="+mn-lt"/>
              </a:rPr>
              <a:t> </a:t>
            </a:r>
            <a:r>
              <a:rPr lang="ru-RU" sz="1400" dirty="0" err="1" smtClean="0">
                <a:latin typeface="+mn-lt"/>
              </a:rPr>
              <a:t>subview</a:t>
            </a:r>
            <a:r>
              <a:rPr lang="ru-RU" sz="1400" dirty="0" smtClean="0">
                <a:latin typeface="+mn-lt"/>
              </a:rPr>
              <a:t> </a:t>
            </a:r>
            <a:r>
              <a:rPr lang="ru-RU" sz="1400" dirty="0" err="1" smtClean="0">
                <a:latin typeface="+mn-lt"/>
              </a:rPr>
              <a:t>to</a:t>
            </a:r>
            <a:r>
              <a:rPr lang="ru-RU" sz="1400" dirty="0" smtClean="0">
                <a:latin typeface="+mn-lt"/>
              </a:rPr>
              <a:t> </a:t>
            </a:r>
            <a:r>
              <a:rPr lang="ru-RU" sz="1400" dirty="0" err="1" smtClean="0">
                <a:latin typeface="+mn-lt"/>
              </a:rPr>
              <a:t>a</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call</a:t>
            </a:r>
            <a:r>
              <a:rPr lang="ru-RU" sz="1400" dirty="0" smtClean="0">
                <a:latin typeface="+mn-lt"/>
              </a:rPr>
              <a:t> </a:t>
            </a:r>
            <a:r>
              <a:rPr lang="ru-RU" sz="1400" dirty="0" err="1" smtClean="0">
                <a:latin typeface="+mn-lt"/>
              </a:rPr>
              <a:t>the</a:t>
            </a:r>
            <a:r>
              <a:rPr lang="ru-RU" sz="1400" dirty="0" smtClean="0">
                <a:latin typeface="+mn-lt"/>
              </a:rPr>
              <a:t> </a:t>
            </a:r>
            <a:r>
              <a:rPr lang="ru-RU" sz="1400" b="1" dirty="0" err="1" smtClean="0">
                <a:latin typeface="+mn-lt"/>
              </a:rPr>
              <a:t>addSubview</a:t>
            </a:r>
            <a:r>
              <a:rPr lang="ru-RU" sz="1400" b="1" dirty="0" smtClean="0">
                <a:latin typeface="+mn-lt"/>
              </a:rPr>
              <a:t>:</a:t>
            </a:r>
            <a:r>
              <a:rPr lang="ru-RU" sz="1400" dirty="0" smtClean="0">
                <a:latin typeface="+mn-lt"/>
              </a:rPr>
              <a:t> </a:t>
            </a:r>
            <a:r>
              <a:rPr lang="ru-RU" sz="1400" dirty="0" err="1" smtClean="0">
                <a:latin typeface="+mn-lt"/>
              </a:rPr>
              <a:t>method</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view</a:t>
            </a:r>
            <a:r>
              <a:rPr lang="ru-RU" sz="1400" dirty="0" smtClean="0">
                <a:latin typeface="+mn-lt"/>
              </a:rPr>
              <a:t>. </a:t>
            </a:r>
          </a:p>
          <a:p>
            <a:pPr marL="800100" lvl="1" indent="-342900">
              <a:spcBef>
                <a:spcPct val="20000"/>
              </a:spcBef>
              <a:buClr>
                <a:srgbClr val="F26522"/>
              </a:buClr>
              <a:buFont typeface="Arial" pitchFamily="34" charset="0"/>
              <a:buChar char="•"/>
            </a:pPr>
            <a:r>
              <a:rPr lang="ru-RU" sz="1400" dirty="0" err="1" smtClean="0">
                <a:latin typeface="+mn-lt"/>
              </a:rPr>
              <a:t>To</a:t>
            </a:r>
            <a:r>
              <a:rPr lang="ru-RU" sz="1400" dirty="0" smtClean="0">
                <a:latin typeface="+mn-lt"/>
              </a:rPr>
              <a:t> </a:t>
            </a:r>
            <a:r>
              <a:rPr lang="ru-RU" sz="1400" dirty="0" err="1" smtClean="0">
                <a:latin typeface="+mn-lt"/>
              </a:rPr>
              <a:t>insert</a:t>
            </a:r>
            <a:r>
              <a:rPr lang="ru-RU" sz="1400" dirty="0" smtClean="0">
                <a:latin typeface="+mn-lt"/>
              </a:rPr>
              <a:t> </a:t>
            </a:r>
            <a:r>
              <a:rPr lang="ru-RU" sz="1400" dirty="0" err="1" smtClean="0">
                <a:latin typeface="+mn-lt"/>
              </a:rPr>
              <a:t>a</a:t>
            </a:r>
            <a:r>
              <a:rPr lang="ru-RU" sz="1400" dirty="0" smtClean="0">
                <a:latin typeface="+mn-lt"/>
              </a:rPr>
              <a:t> </a:t>
            </a:r>
            <a:r>
              <a:rPr lang="ru-RU" sz="1400" dirty="0" err="1" smtClean="0">
                <a:latin typeface="+mn-lt"/>
              </a:rPr>
              <a:t>subview</a:t>
            </a:r>
            <a:r>
              <a:rPr lang="ru-RU" sz="1400" dirty="0" smtClean="0">
                <a:latin typeface="+mn-lt"/>
              </a:rPr>
              <a:t> </a:t>
            </a:r>
            <a:r>
              <a:rPr lang="ru-RU" sz="1400" dirty="0" err="1" smtClean="0">
                <a:latin typeface="+mn-lt"/>
              </a:rPr>
              <a:t>in</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middle</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parent’s</a:t>
            </a:r>
            <a:r>
              <a:rPr lang="ru-RU" sz="1400" dirty="0" smtClean="0">
                <a:latin typeface="+mn-lt"/>
              </a:rPr>
              <a:t> </a:t>
            </a:r>
            <a:r>
              <a:rPr lang="ru-RU" sz="1400" dirty="0" err="1" smtClean="0">
                <a:latin typeface="+mn-lt"/>
              </a:rPr>
              <a:t>list</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subviews</a:t>
            </a:r>
            <a:r>
              <a:rPr lang="ru-RU" sz="1400" dirty="0" smtClean="0">
                <a:latin typeface="+mn-lt"/>
              </a:rPr>
              <a:t>, </a:t>
            </a:r>
            <a:r>
              <a:rPr lang="ru-RU" sz="1400" dirty="0" err="1" smtClean="0">
                <a:latin typeface="+mn-lt"/>
              </a:rPr>
              <a:t>call</a:t>
            </a:r>
            <a:r>
              <a:rPr lang="ru-RU" sz="1400" dirty="0" smtClean="0">
                <a:latin typeface="+mn-lt"/>
              </a:rPr>
              <a:t> </a:t>
            </a:r>
            <a:r>
              <a:rPr lang="ru-RU" sz="1400" dirty="0" err="1" smtClean="0">
                <a:latin typeface="+mn-lt"/>
              </a:rPr>
              <a:t>any</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b="1" dirty="0" err="1" smtClean="0">
                <a:latin typeface="+mn-lt"/>
              </a:rPr>
              <a:t>insertSubview</a:t>
            </a:r>
            <a:r>
              <a:rPr lang="ru-RU" sz="1400" b="1" dirty="0" smtClean="0">
                <a:latin typeface="+mn-lt"/>
              </a:rPr>
              <a:t>:...</a:t>
            </a:r>
            <a:r>
              <a:rPr lang="ru-RU" sz="1400" dirty="0" smtClean="0">
                <a:latin typeface="+mn-lt"/>
              </a:rPr>
              <a:t> </a:t>
            </a:r>
            <a:r>
              <a:rPr lang="ru-RU" sz="1400" dirty="0" err="1" smtClean="0">
                <a:latin typeface="+mn-lt"/>
              </a:rPr>
              <a:t>methods</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view</a:t>
            </a:r>
            <a:r>
              <a:rPr lang="ru-RU" sz="1400" dirty="0" smtClean="0">
                <a:latin typeface="+mn-lt"/>
              </a:rPr>
              <a:t>. </a:t>
            </a:r>
          </a:p>
          <a:p>
            <a:pPr marL="800100" lvl="1" indent="-342900">
              <a:spcBef>
                <a:spcPct val="20000"/>
              </a:spcBef>
              <a:buClr>
                <a:srgbClr val="F26522"/>
              </a:buClr>
              <a:buFont typeface="Arial" pitchFamily="34" charset="0"/>
              <a:buChar char="•"/>
            </a:pPr>
            <a:r>
              <a:rPr lang="ru-RU" sz="1400" dirty="0" err="1" smtClean="0">
                <a:latin typeface="+mn-lt"/>
              </a:rPr>
              <a:t>To</a:t>
            </a:r>
            <a:r>
              <a:rPr lang="ru-RU" sz="1400" dirty="0" smtClean="0">
                <a:latin typeface="+mn-lt"/>
              </a:rPr>
              <a:t> </a:t>
            </a:r>
            <a:r>
              <a:rPr lang="ru-RU" sz="1400" dirty="0" err="1" smtClean="0">
                <a:latin typeface="+mn-lt"/>
              </a:rPr>
              <a:t>reorder</a:t>
            </a:r>
            <a:r>
              <a:rPr lang="ru-RU" sz="1400" dirty="0" smtClean="0">
                <a:latin typeface="+mn-lt"/>
              </a:rPr>
              <a:t> </a:t>
            </a:r>
            <a:r>
              <a:rPr lang="ru-RU" sz="1400" dirty="0" err="1" smtClean="0">
                <a:latin typeface="+mn-lt"/>
              </a:rPr>
              <a:t>existing</a:t>
            </a:r>
            <a:r>
              <a:rPr lang="ru-RU" sz="1400" dirty="0" smtClean="0">
                <a:latin typeface="+mn-lt"/>
              </a:rPr>
              <a:t> </a:t>
            </a:r>
            <a:r>
              <a:rPr lang="ru-RU" sz="1400" dirty="0" err="1" smtClean="0">
                <a:latin typeface="+mn-lt"/>
              </a:rPr>
              <a:t>subviews</a:t>
            </a:r>
            <a:r>
              <a:rPr lang="ru-RU" sz="1400" dirty="0" smtClean="0">
                <a:latin typeface="+mn-lt"/>
              </a:rPr>
              <a:t> </a:t>
            </a:r>
            <a:r>
              <a:rPr lang="ru-RU" sz="1400" dirty="0" err="1" smtClean="0">
                <a:latin typeface="+mn-lt"/>
              </a:rPr>
              <a:t>inside</a:t>
            </a:r>
            <a:r>
              <a:rPr lang="ru-RU" sz="1400" dirty="0" smtClean="0">
                <a:latin typeface="+mn-lt"/>
              </a:rPr>
              <a:t> </a:t>
            </a:r>
            <a:r>
              <a:rPr lang="ru-RU" sz="1400" dirty="0" err="1" smtClean="0">
                <a:latin typeface="+mn-lt"/>
              </a:rPr>
              <a:t>their</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call</a:t>
            </a:r>
            <a:r>
              <a:rPr lang="ru-RU" sz="1400" dirty="0" smtClean="0">
                <a:latin typeface="+mn-lt"/>
              </a:rPr>
              <a:t> </a:t>
            </a:r>
            <a:r>
              <a:rPr lang="ru-RU" sz="1400" dirty="0" err="1" smtClean="0">
                <a:latin typeface="+mn-lt"/>
              </a:rPr>
              <a:t>the</a:t>
            </a:r>
            <a:r>
              <a:rPr lang="ru-RU" sz="1400" dirty="0" smtClean="0">
                <a:latin typeface="+mn-lt"/>
              </a:rPr>
              <a:t> </a:t>
            </a:r>
            <a:r>
              <a:rPr lang="ru-RU" sz="1400" b="1" dirty="0" err="1" smtClean="0">
                <a:latin typeface="+mn-lt"/>
              </a:rPr>
              <a:t>bringSubviewToFront</a:t>
            </a:r>
            <a:r>
              <a:rPr lang="ru-RU" sz="1400" b="1" dirty="0" smtClean="0">
                <a:latin typeface="+mn-lt"/>
              </a:rPr>
              <a:t>:</a:t>
            </a:r>
            <a:r>
              <a:rPr lang="ru-RU" sz="1400" dirty="0" smtClean="0">
                <a:latin typeface="+mn-lt"/>
              </a:rPr>
              <a:t>, </a:t>
            </a:r>
            <a:r>
              <a:rPr lang="ru-RU" sz="1400" b="1" dirty="0" err="1" smtClean="0">
                <a:latin typeface="+mn-lt"/>
              </a:rPr>
              <a:t>sendSubviewToBack</a:t>
            </a:r>
            <a:r>
              <a:rPr lang="ru-RU" sz="1400" b="1" dirty="0" smtClean="0">
                <a:latin typeface="+mn-lt"/>
              </a:rPr>
              <a:t>:</a:t>
            </a:r>
            <a:r>
              <a:rPr lang="ru-RU" sz="1400" dirty="0" smtClean="0">
                <a:latin typeface="+mn-lt"/>
              </a:rPr>
              <a:t>, </a:t>
            </a:r>
            <a:r>
              <a:rPr lang="ru-RU" sz="1400" dirty="0" err="1" smtClean="0">
                <a:latin typeface="+mn-lt"/>
              </a:rPr>
              <a:t>or</a:t>
            </a:r>
            <a:r>
              <a:rPr lang="ru-RU" sz="1400" dirty="0" smtClean="0">
                <a:latin typeface="+mn-lt"/>
              </a:rPr>
              <a:t> </a:t>
            </a:r>
            <a:r>
              <a:rPr lang="ru-RU" sz="1400" b="1" dirty="0" err="1" smtClean="0">
                <a:latin typeface="+mn-lt"/>
              </a:rPr>
              <a:t>exchangeSubviewAtIndex:withSubviewAtIndex</a:t>
            </a:r>
            <a:r>
              <a:rPr lang="ru-RU" sz="1400" b="1" dirty="0" smtClean="0">
                <a:latin typeface="+mn-lt"/>
              </a:rPr>
              <a:t>:</a:t>
            </a:r>
            <a:r>
              <a:rPr lang="ru-RU" sz="1400" dirty="0" smtClean="0">
                <a:latin typeface="+mn-lt"/>
              </a:rPr>
              <a:t> </a:t>
            </a:r>
            <a:r>
              <a:rPr lang="ru-RU" sz="1400" dirty="0" err="1" smtClean="0">
                <a:latin typeface="+mn-lt"/>
              </a:rPr>
              <a:t>methods</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view</a:t>
            </a:r>
            <a:r>
              <a:rPr lang="ru-RU" sz="1400" dirty="0" smtClean="0">
                <a:latin typeface="+mn-lt"/>
              </a:rPr>
              <a:t>. </a:t>
            </a:r>
            <a:r>
              <a:rPr lang="ru-RU" sz="1400" dirty="0" err="1" smtClean="0">
                <a:latin typeface="+mn-lt"/>
              </a:rPr>
              <a:t>Using</a:t>
            </a:r>
            <a:r>
              <a:rPr lang="ru-RU" sz="1400" dirty="0" smtClean="0">
                <a:latin typeface="+mn-lt"/>
              </a:rPr>
              <a:t> </a:t>
            </a:r>
            <a:r>
              <a:rPr lang="ru-RU" sz="1400" dirty="0" err="1" smtClean="0">
                <a:latin typeface="+mn-lt"/>
              </a:rPr>
              <a:t>these</a:t>
            </a:r>
            <a:r>
              <a:rPr lang="ru-RU" sz="1400" dirty="0" smtClean="0">
                <a:latin typeface="+mn-lt"/>
              </a:rPr>
              <a:t> </a:t>
            </a:r>
            <a:r>
              <a:rPr lang="ru-RU" sz="1400" dirty="0" err="1" smtClean="0">
                <a:latin typeface="+mn-lt"/>
              </a:rPr>
              <a:t>methods</a:t>
            </a:r>
            <a:r>
              <a:rPr lang="ru-RU" sz="1400" dirty="0" smtClean="0">
                <a:latin typeface="+mn-lt"/>
              </a:rPr>
              <a:t> </a:t>
            </a:r>
            <a:r>
              <a:rPr lang="ru-RU" sz="1400" dirty="0" err="1" smtClean="0">
                <a:latin typeface="+mn-lt"/>
              </a:rPr>
              <a:t>is</a:t>
            </a:r>
            <a:r>
              <a:rPr lang="ru-RU" sz="1400" dirty="0" smtClean="0">
                <a:latin typeface="+mn-lt"/>
              </a:rPr>
              <a:t> </a:t>
            </a:r>
            <a:r>
              <a:rPr lang="ru-RU" sz="1400" dirty="0" err="1" smtClean="0">
                <a:latin typeface="+mn-lt"/>
              </a:rPr>
              <a:t>faster</a:t>
            </a:r>
            <a:r>
              <a:rPr lang="ru-RU" sz="1400" dirty="0" smtClean="0">
                <a:latin typeface="+mn-lt"/>
              </a:rPr>
              <a:t> </a:t>
            </a:r>
            <a:r>
              <a:rPr lang="ru-RU" sz="1400" dirty="0" err="1" smtClean="0">
                <a:latin typeface="+mn-lt"/>
              </a:rPr>
              <a:t>than</a:t>
            </a:r>
            <a:r>
              <a:rPr lang="ru-RU" sz="1400" dirty="0" smtClean="0">
                <a:latin typeface="+mn-lt"/>
              </a:rPr>
              <a:t> </a:t>
            </a:r>
            <a:r>
              <a:rPr lang="ru-RU" sz="1400" dirty="0" err="1" smtClean="0">
                <a:latin typeface="+mn-lt"/>
              </a:rPr>
              <a:t>removing</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subviews</a:t>
            </a:r>
            <a:r>
              <a:rPr lang="ru-RU" sz="1400" dirty="0" smtClean="0">
                <a:latin typeface="+mn-lt"/>
              </a:rPr>
              <a:t> </a:t>
            </a:r>
            <a:r>
              <a:rPr lang="ru-RU" sz="1400" dirty="0" err="1" smtClean="0">
                <a:latin typeface="+mn-lt"/>
              </a:rPr>
              <a:t>and</a:t>
            </a:r>
            <a:r>
              <a:rPr lang="ru-RU" sz="1400" dirty="0" smtClean="0">
                <a:latin typeface="+mn-lt"/>
              </a:rPr>
              <a:t> </a:t>
            </a:r>
            <a:r>
              <a:rPr lang="ru-RU" sz="1400" dirty="0" err="1" smtClean="0">
                <a:latin typeface="+mn-lt"/>
              </a:rPr>
              <a:t>reinserting</a:t>
            </a:r>
            <a:r>
              <a:rPr lang="ru-RU" sz="1400" dirty="0" smtClean="0">
                <a:latin typeface="+mn-lt"/>
              </a:rPr>
              <a:t> </a:t>
            </a:r>
            <a:r>
              <a:rPr lang="ru-RU" sz="1400" dirty="0" err="1" smtClean="0">
                <a:latin typeface="+mn-lt"/>
              </a:rPr>
              <a:t>them</a:t>
            </a:r>
            <a:r>
              <a:rPr lang="ru-RU" sz="1400" dirty="0" smtClean="0">
                <a:latin typeface="+mn-lt"/>
              </a:rPr>
              <a:t>. </a:t>
            </a:r>
          </a:p>
          <a:p>
            <a:pPr marL="800100" lvl="1" indent="-342900">
              <a:spcBef>
                <a:spcPct val="20000"/>
              </a:spcBef>
              <a:buClr>
                <a:srgbClr val="F26522"/>
              </a:buClr>
              <a:buFont typeface="Arial" pitchFamily="34" charset="0"/>
              <a:buChar char="•"/>
            </a:pPr>
            <a:r>
              <a:rPr lang="ru-RU" sz="1400" dirty="0" err="1" smtClean="0">
                <a:latin typeface="+mn-lt"/>
              </a:rPr>
              <a:t>To</a:t>
            </a:r>
            <a:r>
              <a:rPr lang="ru-RU" sz="1400" dirty="0" smtClean="0">
                <a:latin typeface="+mn-lt"/>
              </a:rPr>
              <a:t> </a:t>
            </a:r>
            <a:r>
              <a:rPr lang="ru-RU" sz="1400" dirty="0" err="1" smtClean="0">
                <a:latin typeface="+mn-lt"/>
              </a:rPr>
              <a:t>remove</a:t>
            </a:r>
            <a:r>
              <a:rPr lang="ru-RU" sz="1400" dirty="0" smtClean="0">
                <a:latin typeface="+mn-lt"/>
              </a:rPr>
              <a:t> </a:t>
            </a:r>
            <a:r>
              <a:rPr lang="ru-RU" sz="1400" dirty="0" err="1" smtClean="0">
                <a:latin typeface="+mn-lt"/>
              </a:rPr>
              <a:t>a</a:t>
            </a:r>
            <a:r>
              <a:rPr lang="ru-RU" sz="1400" dirty="0" smtClean="0">
                <a:latin typeface="+mn-lt"/>
              </a:rPr>
              <a:t> </a:t>
            </a:r>
            <a:r>
              <a:rPr lang="ru-RU" sz="1400" dirty="0" err="1" smtClean="0">
                <a:latin typeface="+mn-lt"/>
              </a:rPr>
              <a:t>subview</a:t>
            </a:r>
            <a:r>
              <a:rPr lang="ru-RU" sz="1400" dirty="0" smtClean="0">
                <a:latin typeface="+mn-lt"/>
              </a:rPr>
              <a:t> </a:t>
            </a:r>
            <a:r>
              <a:rPr lang="ru-RU" sz="1400" dirty="0" err="1" smtClean="0">
                <a:latin typeface="+mn-lt"/>
              </a:rPr>
              <a:t>from</a:t>
            </a:r>
            <a:r>
              <a:rPr lang="ru-RU" sz="1400" dirty="0" smtClean="0">
                <a:latin typeface="+mn-lt"/>
              </a:rPr>
              <a:t> </a:t>
            </a:r>
            <a:r>
              <a:rPr lang="ru-RU" sz="1400" dirty="0" err="1" smtClean="0">
                <a:latin typeface="+mn-lt"/>
              </a:rPr>
              <a:t>its</a:t>
            </a:r>
            <a:r>
              <a:rPr lang="ru-RU" sz="1400" dirty="0" smtClean="0">
                <a:latin typeface="+mn-lt"/>
              </a:rPr>
              <a:t> </a:t>
            </a:r>
            <a:r>
              <a:rPr lang="ru-RU" sz="1400" dirty="0" err="1" smtClean="0">
                <a:latin typeface="+mn-lt"/>
              </a:rPr>
              <a:t>parent</a:t>
            </a:r>
            <a:r>
              <a:rPr lang="ru-RU" sz="1400" dirty="0" smtClean="0">
                <a:latin typeface="+mn-lt"/>
              </a:rPr>
              <a:t>, </a:t>
            </a:r>
            <a:r>
              <a:rPr lang="ru-RU" sz="1400" dirty="0" err="1" smtClean="0">
                <a:latin typeface="+mn-lt"/>
              </a:rPr>
              <a:t>call</a:t>
            </a:r>
            <a:r>
              <a:rPr lang="ru-RU" sz="1400" dirty="0" smtClean="0">
                <a:latin typeface="+mn-lt"/>
              </a:rPr>
              <a:t> </a:t>
            </a:r>
            <a:r>
              <a:rPr lang="ru-RU" sz="1400" dirty="0" err="1" smtClean="0">
                <a:latin typeface="+mn-lt"/>
              </a:rPr>
              <a:t>the</a:t>
            </a:r>
            <a:r>
              <a:rPr lang="ru-RU" sz="1400" dirty="0" smtClean="0">
                <a:latin typeface="+mn-lt"/>
              </a:rPr>
              <a:t> </a:t>
            </a:r>
            <a:r>
              <a:rPr lang="ru-RU" sz="1400" b="1" dirty="0" err="1" smtClean="0">
                <a:latin typeface="+mn-lt"/>
              </a:rPr>
              <a:t>removeFromSuperview</a:t>
            </a:r>
            <a:r>
              <a:rPr lang="ru-RU" sz="1400" dirty="0" smtClean="0">
                <a:latin typeface="+mn-lt"/>
              </a:rPr>
              <a:t> </a:t>
            </a:r>
            <a:r>
              <a:rPr lang="ru-RU" sz="1400" dirty="0" err="1" smtClean="0">
                <a:latin typeface="+mn-lt"/>
              </a:rPr>
              <a:t>method</a:t>
            </a:r>
            <a:r>
              <a:rPr lang="ru-RU" sz="1400" dirty="0" smtClean="0">
                <a:latin typeface="+mn-lt"/>
              </a:rPr>
              <a:t> </a:t>
            </a:r>
            <a:r>
              <a:rPr lang="ru-RU" sz="1400" dirty="0" err="1" smtClean="0">
                <a:latin typeface="+mn-lt"/>
              </a:rPr>
              <a:t>of</a:t>
            </a:r>
            <a:r>
              <a:rPr lang="ru-RU" sz="1400" dirty="0" smtClean="0">
                <a:latin typeface="+mn-lt"/>
              </a:rPr>
              <a:t> </a:t>
            </a:r>
            <a:r>
              <a:rPr lang="ru-RU" sz="1400" dirty="0" err="1" smtClean="0">
                <a:latin typeface="+mn-lt"/>
              </a:rPr>
              <a:t>the</a:t>
            </a:r>
            <a:r>
              <a:rPr lang="ru-RU" sz="1400" dirty="0" smtClean="0">
                <a:latin typeface="+mn-lt"/>
              </a:rPr>
              <a:t> </a:t>
            </a:r>
            <a:r>
              <a:rPr lang="ru-RU" sz="1400" dirty="0" err="1" smtClean="0">
                <a:latin typeface="+mn-lt"/>
              </a:rPr>
              <a:t>subview</a:t>
            </a:r>
            <a:r>
              <a:rPr lang="ru-RU" sz="1400" dirty="0" smtClean="0">
                <a:latin typeface="+mn-lt"/>
              </a:rPr>
              <a:t>.</a:t>
            </a:r>
          </a:p>
          <a:p>
            <a:pPr marL="342900" marR="0" lvl="0" indent="-342900" fontAlgn="base">
              <a:lnSpc>
                <a:spcPct val="100000"/>
              </a:lnSpc>
              <a:spcBef>
                <a:spcPct val="20000"/>
              </a:spcBef>
              <a:spcAft>
                <a:spcPct val="0"/>
              </a:spcAft>
              <a:buClr>
                <a:srgbClr val="F26522"/>
              </a:buClr>
              <a:buSzTx/>
              <a:buFont typeface="Arial" pitchFamily="34" charset="0"/>
              <a:buChar char="•"/>
              <a:tabLst/>
            </a:pPr>
            <a:endParaRPr lang="ru-RU" sz="1600" dirty="0" smtClean="0">
              <a:latin typeface="+mn-lt"/>
            </a:endParaRPr>
          </a:p>
        </p:txBody>
      </p:sp>
      <p:pic>
        <p:nvPicPr>
          <p:cNvPr id="232455" name="Picture 7" descr="Layered views in the Clock application"/>
          <p:cNvPicPr>
            <a:picLocks noChangeAspect="1" noChangeArrowheads="1"/>
          </p:cNvPicPr>
          <p:nvPr/>
        </p:nvPicPr>
        <p:blipFill>
          <a:blip r:embed="rId2" cstate="print"/>
          <a:srcRect/>
          <a:stretch>
            <a:fillRect/>
          </a:stretch>
        </p:blipFill>
        <p:spPr bwMode="auto">
          <a:xfrm>
            <a:off x="4929529" y="1946498"/>
            <a:ext cx="3788980" cy="2694837"/>
          </a:xfrm>
          <a:prstGeom prst="rect">
            <a:avLst/>
          </a:prstGeom>
          <a:noFill/>
        </p:spPr>
      </p:pic>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5" y="1915268"/>
            <a:ext cx="5571537" cy="3798618"/>
          </a:xfrm>
        </p:spPr>
        <p:txBody>
          <a:bodyPr/>
          <a:lstStyle/>
          <a:p>
            <a:r>
              <a:rPr lang="en-US" dirty="0" smtClean="0"/>
              <a:t>Every view has an associated affine transform that you can use to translate, scale, or rotate the view’s content.</a:t>
            </a:r>
          </a:p>
          <a:p>
            <a:r>
              <a:rPr lang="en-US" dirty="0" smtClean="0"/>
              <a:t>The </a:t>
            </a:r>
            <a:r>
              <a:rPr lang="en-US" b="1" dirty="0" smtClean="0"/>
              <a:t>transform</a:t>
            </a:r>
            <a:r>
              <a:rPr lang="en-US" dirty="0" smtClean="0"/>
              <a:t> property of </a:t>
            </a:r>
            <a:r>
              <a:rPr lang="en-US" dirty="0" err="1" smtClean="0"/>
              <a:t>UIView</a:t>
            </a:r>
            <a:r>
              <a:rPr lang="en-US" dirty="0" smtClean="0"/>
              <a:t> contains a </a:t>
            </a:r>
            <a:r>
              <a:rPr lang="en-US" b="1" dirty="0" err="1" smtClean="0"/>
              <a:t>CGAffineTransform</a:t>
            </a:r>
            <a:r>
              <a:rPr lang="en-US" dirty="0" smtClean="0"/>
              <a:t> structure with the transformations to apply. </a:t>
            </a:r>
          </a:p>
          <a:p>
            <a:r>
              <a:rPr lang="en-US" dirty="0" smtClean="0"/>
              <a:t>By default, this property is set to the identity transform, which does not modify the appearance of the view.</a:t>
            </a:r>
          </a:p>
          <a:p>
            <a:r>
              <a:rPr lang="en-US" dirty="0" smtClean="0"/>
              <a:t>When applying multiple transformations to a view, the order in which you add those transformations to the </a:t>
            </a:r>
            <a:r>
              <a:rPr lang="en-US" b="1" dirty="0" err="1" smtClean="0"/>
              <a:t>CGAffineTransform</a:t>
            </a:r>
            <a:r>
              <a:rPr lang="en-US" dirty="0" smtClean="0"/>
              <a:t> structure is significant. </a:t>
            </a:r>
          </a:p>
          <a:p>
            <a:r>
              <a:rPr lang="en-US" dirty="0" smtClean="0"/>
              <a:t>Rotating the view and then translating it is not the same as translating the view and then rotating it.</a:t>
            </a:r>
            <a:endParaRPr lang="ru-RU" dirty="0"/>
          </a:p>
        </p:txBody>
      </p:sp>
      <p:sp>
        <p:nvSpPr>
          <p:cNvPr id="6" name="Content Placeholder 5"/>
          <p:cNvSpPr>
            <a:spLocks noGrp="1"/>
          </p:cNvSpPr>
          <p:nvPr>
            <p:ph sz="half" idx="13"/>
          </p:nvPr>
        </p:nvSpPr>
        <p:spPr/>
        <p:txBody>
          <a:bodyPr/>
          <a:lstStyle/>
          <a:p>
            <a:r>
              <a:rPr lang="en-US" b="1" dirty="0" smtClean="0"/>
              <a:t>Translating, Scaling, and Rotating Views</a:t>
            </a:r>
          </a:p>
          <a:p>
            <a:endParaRPr lang="ru-RU" dirty="0"/>
          </a:p>
        </p:txBody>
      </p:sp>
      <p:pic>
        <p:nvPicPr>
          <p:cNvPr id="234498" name="Picture 2" descr="https://developer.apple.com/library/ios/documentation/WindowsViews/Conceptual/ViewPG_iPhoneOS/Art/rotated_view.jpg"/>
          <p:cNvPicPr>
            <a:picLocks noChangeAspect="1" noChangeArrowheads="1"/>
          </p:cNvPicPr>
          <p:nvPr/>
        </p:nvPicPr>
        <p:blipFill>
          <a:blip r:embed="rId2" cstate="print"/>
          <a:srcRect/>
          <a:stretch>
            <a:fillRect/>
          </a:stretch>
        </p:blipFill>
        <p:spPr bwMode="auto">
          <a:xfrm>
            <a:off x="5730843" y="1973657"/>
            <a:ext cx="3287696" cy="3030530"/>
          </a:xfrm>
          <a:prstGeom prst="rect">
            <a:avLst/>
          </a:prstGeom>
          <a:noFill/>
        </p:spPr>
      </p:pic>
      <p:sp>
        <p:nvSpPr>
          <p:cNvPr id="8" name="Rectangle 7"/>
          <p:cNvSpPr/>
          <p:nvPr/>
        </p:nvSpPr>
        <p:spPr>
          <a:xfrm>
            <a:off x="208218" y="5395900"/>
            <a:ext cx="8727550" cy="830997"/>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M_PI/4.0 is one quarter of a half circle, or 45 degrees.</a:t>
            </a:r>
          </a:p>
          <a:p>
            <a:r>
              <a:rPr lang="en-US" sz="1600" dirty="0" err="1" smtClean="0">
                <a:latin typeface="Web" pitchFamily="2" charset="0"/>
              </a:rPr>
              <a:t>CGAffineTransform</a:t>
            </a:r>
            <a:r>
              <a:rPr lang="en-US" sz="1600" dirty="0" smtClean="0">
                <a:latin typeface="Web" pitchFamily="2" charset="0"/>
              </a:rPr>
              <a:t> </a:t>
            </a:r>
            <a:r>
              <a:rPr lang="en-US" sz="1600" dirty="0" err="1" smtClean="0">
                <a:latin typeface="Web" pitchFamily="2" charset="0"/>
              </a:rPr>
              <a:t>xform</a:t>
            </a:r>
            <a:r>
              <a:rPr lang="en-US" sz="1600" dirty="0" smtClean="0">
                <a:latin typeface="Web" pitchFamily="2" charset="0"/>
              </a:rPr>
              <a:t> = </a:t>
            </a:r>
            <a:r>
              <a:rPr lang="en-US" sz="1600" dirty="0" err="1" smtClean="0">
                <a:latin typeface="Web" pitchFamily="2" charset="0"/>
              </a:rPr>
              <a:t>CGAffineTransformMakeRotation</a:t>
            </a:r>
            <a:r>
              <a:rPr lang="en-US" sz="1600" dirty="0" smtClean="0">
                <a:latin typeface="Web" pitchFamily="2" charset="0"/>
              </a:rPr>
              <a:t>(M_PI/4.0);</a:t>
            </a:r>
          </a:p>
          <a:p>
            <a:r>
              <a:rPr lang="en-US" sz="1600" dirty="0" err="1" smtClean="0">
                <a:latin typeface="Web" pitchFamily="2" charset="0"/>
              </a:rPr>
              <a:t>self.view.transform</a:t>
            </a:r>
            <a:r>
              <a:rPr lang="en-US" sz="1600" dirty="0" smtClean="0">
                <a:latin typeface="Web" pitchFamily="2" charset="0"/>
              </a:rPr>
              <a:t> = </a:t>
            </a:r>
            <a:r>
              <a:rPr lang="en-US" sz="1600" dirty="0" err="1" smtClean="0">
                <a:latin typeface="Web" pitchFamily="2" charset="0"/>
              </a:rPr>
              <a:t>xform</a:t>
            </a:r>
            <a:r>
              <a:rPr lang="en-US" sz="1600" dirty="0" smtClean="0">
                <a:latin typeface="Web" pitchFamily="2" charset="0"/>
              </a:rPr>
              <a:t>;</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2148" y="1888109"/>
            <a:ext cx="4113927" cy="2022988"/>
          </a:xfrm>
        </p:spPr>
        <p:txBody>
          <a:bodyPr/>
          <a:lstStyle/>
          <a:p>
            <a:r>
              <a:rPr lang="en-US" dirty="0" smtClean="0"/>
              <a:t>The </a:t>
            </a:r>
            <a:r>
              <a:rPr lang="en-US" b="1" dirty="0" err="1" smtClean="0"/>
              <a:t>UIView</a:t>
            </a:r>
            <a:r>
              <a:rPr lang="en-US" dirty="0" smtClean="0"/>
              <a:t> class defines the following methods for converting coordinates to and from the view’s local coordinate system: </a:t>
            </a:r>
          </a:p>
          <a:p>
            <a:pPr lvl="1"/>
            <a:r>
              <a:rPr lang="en-US" b="1" dirty="0" err="1" smtClean="0"/>
              <a:t>convertPoint:fromView</a:t>
            </a:r>
            <a:r>
              <a:rPr lang="en-US" b="1" dirty="0" smtClean="0"/>
              <a:t>:</a:t>
            </a:r>
          </a:p>
          <a:p>
            <a:pPr lvl="1"/>
            <a:r>
              <a:rPr lang="en-US" b="1" dirty="0" err="1" smtClean="0"/>
              <a:t>convertRect:fromView</a:t>
            </a:r>
            <a:r>
              <a:rPr lang="en-US" b="1" dirty="0" smtClean="0"/>
              <a:t>:</a:t>
            </a:r>
          </a:p>
          <a:p>
            <a:pPr lvl="1"/>
            <a:r>
              <a:rPr lang="en-US" b="1" dirty="0" err="1" smtClean="0"/>
              <a:t>convertPoint:toView</a:t>
            </a:r>
            <a:r>
              <a:rPr lang="en-US" b="1" dirty="0" smtClean="0"/>
              <a:t>:</a:t>
            </a:r>
          </a:p>
          <a:p>
            <a:pPr lvl="1"/>
            <a:r>
              <a:rPr lang="en-US" b="1" dirty="0" err="1" smtClean="0"/>
              <a:t>convertRect:toView</a:t>
            </a:r>
            <a:r>
              <a:rPr lang="en-US" b="1" dirty="0" smtClean="0"/>
              <a:t>:</a:t>
            </a:r>
          </a:p>
          <a:p>
            <a:endParaRPr lang="ru-RU" dirty="0"/>
          </a:p>
        </p:txBody>
      </p:sp>
      <p:sp>
        <p:nvSpPr>
          <p:cNvPr id="6" name="Content Placeholder 5"/>
          <p:cNvSpPr>
            <a:spLocks noGrp="1"/>
          </p:cNvSpPr>
          <p:nvPr>
            <p:ph sz="half" idx="13"/>
          </p:nvPr>
        </p:nvSpPr>
        <p:spPr/>
        <p:txBody>
          <a:bodyPr/>
          <a:lstStyle/>
          <a:p>
            <a:r>
              <a:rPr lang="en-US" b="1" dirty="0" smtClean="0"/>
              <a:t>Converting Coordinates in the View Hierarchy</a:t>
            </a:r>
          </a:p>
          <a:p>
            <a:endParaRPr lang="ru-RU" dirty="0"/>
          </a:p>
        </p:txBody>
      </p:sp>
      <p:pic>
        <p:nvPicPr>
          <p:cNvPr id="235522" name="Picture 2" descr="Converting values in a rotated view"/>
          <p:cNvPicPr>
            <a:picLocks noChangeAspect="1" noChangeArrowheads="1"/>
          </p:cNvPicPr>
          <p:nvPr/>
        </p:nvPicPr>
        <p:blipFill>
          <a:blip r:embed="rId2" cstate="print"/>
          <a:srcRect/>
          <a:stretch>
            <a:fillRect/>
          </a:stretch>
        </p:blipFill>
        <p:spPr bwMode="auto">
          <a:xfrm>
            <a:off x="4291343" y="2041189"/>
            <a:ext cx="4796319" cy="1887077"/>
          </a:xfrm>
          <a:prstGeom prst="rect">
            <a:avLst/>
          </a:prstGeom>
          <a:noFill/>
        </p:spPr>
      </p:pic>
      <p:sp>
        <p:nvSpPr>
          <p:cNvPr id="235523" name="Rectangle 3"/>
          <p:cNvSpPr>
            <a:spLocks noChangeArrowheads="1"/>
          </p:cNvSpPr>
          <p:nvPr/>
        </p:nvSpPr>
        <p:spPr bwMode="auto">
          <a:xfrm>
            <a:off x="172017" y="3981889"/>
            <a:ext cx="8763755" cy="166814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nSpc>
                <a:spcPct val="100000"/>
              </a:lnSpc>
              <a:spcBef>
                <a:spcPct val="20000"/>
              </a:spcBef>
              <a:buClr>
                <a:srgbClr val="F26522"/>
              </a:buClr>
              <a:buSzTx/>
              <a:buFont typeface="Arial" pitchFamily="34" charset="0"/>
              <a:buChar char="•"/>
              <a:tabLst/>
            </a:pPr>
            <a:r>
              <a:rPr lang="ru-RU" sz="1600" dirty="0" err="1" smtClean="0">
                <a:latin typeface="+mn-lt"/>
              </a:rPr>
              <a:t>The</a:t>
            </a:r>
            <a:r>
              <a:rPr lang="ru-RU" sz="1600" dirty="0" smtClean="0">
                <a:latin typeface="+mn-lt"/>
              </a:rPr>
              <a:t> </a:t>
            </a:r>
            <a:r>
              <a:rPr lang="ru-RU" sz="1600" b="1" dirty="0" err="1" smtClean="0">
                <a:latin typeface="+mn-lt"/>
              </a:rPr>
              <a:t>convert...:fromView</a:t>
            </a:r>
            <a:r>
              <a:rPr lang="ru-RU" sz="1600" b="1" dirty="0" smtClean="0">
                <a:latin typeface="+mn-lt"/>
              </a:rPr>
              <a:t>:</a:t>
            </a:r>
            <a:r>
              <a:rPr lang="ru-RU" sz="1600" dirty="0" smtClean="0">
                <a:latin typeface="+mn-lt"/>
              </a:rPr>
              <a:t> </a:t>
            </a:r>
            <a:r>
              <a:rPr lang="ru-RU" sz="1600" dirty="0" err="1" smtClean="0">
                <a:latin typeface="+mn-lt"/>
              </a:rPr>
              <a:t>methods</a:t>
            </a:r>
            <a:r>
              <a:rPr lang="ru-RU" sz="1600" dirty="0" smtClean="0">
                <a:latin typeface="+mn-lt"/>
              </a:rPr>
              <a:t> </a:t>
            </a:r>
            <a:r>
              <a:rPr lang="ru-RU" sz="1600" dirty="0" err="1" smtClean="0">
                <a:latin typeface="+mn-lt"/>
              </a:rPr>
              <a:t>convert</a:t>
            </a:r>
            <a:r>
              <a:rPr lang="ru-RU" sz="1600" dirty="0" smtClean="0">
                <a:latin typeface="+mn-lt"/>
              </a:rPr>
              <a:t> </a:t>
            </a:r>
            <a:r>
              <a:rPr lang="ru-RU" sz="1600" dirty="0" err="1" smtClean="0">
                <a:latin typeface="+mn-lt"/>
              </a:rPr>
              <a:t>coordinates</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some</a:t>
            </a:r>
            <a:r>
              <a:rPr lang="ru-RU" sz="1600" dirty="0" smtClean="0">
                <a:latin typeface="+mn-lt"/>
              </a:rPr>
              <a:t> </a:t>
            </a:r>
            <a:r>
              <a:rPr lang="ru-RU" sz="1600" dirty="0" err="1" smtClean="0">
                <a:latin typeface="+mn-lt"/>
              </a:rPr>
              <a:t>other</a:t>
            </a:r>
            <a:r>
              <a:rPr lang="ru-RU" sz="1600" dirty="0" smtClean="0">
                <a:latin typeface="+mn-lt"/>
              </a:rPr>
              <a:t> </a:t>
            </a:r>
            <a:r>
              <a:rPr lang="ru-RU" sz="1600" dirty="0" err="1" smtClean="0">
                <a:latin typeface="+mn-lt"/>
              </a:rPr>
              <a:t>view’s</a:t>
            </a:r>
            <a:r>
              <a:rPr lang="ru-RU" sz="1600" dirty="0" smtClean="0">
                <a:latin typeface="+mn-lt"/>
              </a:rPr>
              <a:t> </a:t>
            </a:r>
            <a:r>
              <a:rPr lang="ru-RU" sz="1600" dirty="0" err="1" smtClean="0">
                <a:latin typeface="+mn-lt"/>
              </a:rPr>
              <a:t>coordinate</a:t>
            </a:r>
            <a:r>
              <a:rPr lang="ru-RU" sz="1600" dirty="0" smtClean="0">
                <a:latin typeface="+mn-lt"/>
              </a:rPr>
              <a:t> </a:t>
            </a:r>
            <a:r>
              <a:rPr lang="ru-RU" sz="1600" dirty="0" err="1" smtClean="0">
                <a:latin typeface="+mn-lt"/>
              </a:rPr>
              <a:t>system</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local</a:t>
            </a:r>
            <a:r>
              <a:rPr lang="ru-RU" sz="1600" dirty="0" smtClean="0">
                <a:latin typeface="+mn-lt"/>
              </a:rPr>
              <a:t> </a:t>
            </a:r>
            <a:r>
              <a:rPr lang="ru-RU" sz="1600" dirty="0" err="1" smtClean="0">
                <a:latin typeface="+mn-lt"/>
              </a:rPr>
              <a:t>coordinate</a:t>
            </a:r>
            <a:r>
              <a:rPr lang="ru-RU" sz="1600" dirty="0" smtClean="0">
                <a:latin typeface="+mn-lt"/>
              </a:rPr>
              <a:t> </a:t>
            </a:r>
            <a:r>
              <a:rPr lang="ru-RU" sz="1600" dirty="0" err="1" smtClean="0">
                <a:latin typeface="+mn-lt"/>
              </a:rPr>
              <a:t>system</a:t>
            </a:r>
            <a:r>
              <a:rPr lang="ru-RU" sz="1600" dirty="0" smtClean="0">
                <a:latin typeface="+mn-lt"/>
              </a:rPr>
              <a:t> (</a:t>
            </a:r>
            <a:r>
              <a:rPr lang="ru-RU" sz="1600" dirty="0" err="1" smtClean="0">
                <a:latin typeface="+mn-lt"/>
              </a:rPr>
              <a:t>bounds</a:t>
            </a:r>
            <a:r>
              <a:rPr lang="ru-RU" sz="1600" dirty="0" smtClean="0">
                <a:latin typeface="+mn-lt"/>
              </a:rPr>
              <a:t> </a:t>
            </a:r>
            <a:r>
              <a:rPr lang="ru-RU" sz="1600" dirty="0" err="1" smtClean="0">
                <a:latin typeface="+mn-lt"/>
              </a:rPr>
              <a:t>rectangle</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current</a:t>
            </a:r>
            <a:r>
              <a:rPr lang="ru-RU" sz="1600" dirty="0" smtClean="0">
                <a:latin typeface="+mn-lt"/>
              </a:rPr>
              <a:t> </a:t>
            </a:r>
            <a:r>
              <a:rPr lang="ru-RU" sz="1600" dirty="0" err="1" smtClean="0">
                <a:latin typeface="+mn-lt"/>
              </a:rPr>
              <a:t>view</a:t>
            </a:r>
            <a:r>
              <a:rPr lang="ru-RU" sz="1600" dirty="0" smtClean="0">
                <a:latin typeface="+mn-lt"/>
              </a:rPr>
              <a:t>. </a:t>
            </a:r>
            <a:endParaRPr lang="en-US" sz="1600" dirty="0" smtClean="0">
              <a:latin typeface="+mn-lt"/>
            </a:endParaRPr>
          </a:p>
          <a:p>
            <a:pPr marL="342900" marR="0" lvl="0" indent="-342900">
              <a:lnSpc>
                <a:spcPct val="100000"/>
              </a:lnSpc>
              <a:spcBef>
                <a:spcPct val="20000"/>
              </a:spcBef>
              <a:buClr>
                <a:srgbClr val="F26522"/>
              </a:buClr>
              <a:buSzTx/>
              <a:buFont typeface="Arial" pitchFamily="34" charset="0"/>
              <a:buChar char="•"/>
              <a:tabLst/>
            </a:pPr>
            <a:r>
              <a:rPr lang="ru-RU" sz="1600" dirty="0" err="1" smtClean="0">
                <a:latin typeface="+mn-lt"/>
              </a:rPr>
              <a:t>Conversely</a:t>
            </a:r>
            <a:r>
              <a:rPr lang="ru-RU" sz="1600" dirty="0" smtClean="0">
                <a:latin typeface="+mn-lt"/>
              </a:rPr>
              <a:t>, </a:t>
            </a:r>
            <a:r>
              <a:rPr lang="ru-RU" sz="1600" dirty="0" err="1" smtClean="0">
                <a:latin typeface="+mn-lt"/>
              </a:rPr>
              <a:t>the</a:t>
            </a:r>
            <a:r>
              <a:rPr lang="ru-RU" sz="1600" dirty="0" smtClean="0">
                <a:latin typeface="+mn-lt"/>
              </a:rPr>
              <a:t> </a:t>
            </a:r>
            <a:r>
              <a:rPr lang="ru-RU" sz="1600" b="1" dirty="0" err="1" smtClean="0">
                <a:latin typeface="+mn-lt"/>
              </a:rPr>
              <a:t>convert...:toView</a:t>
            </a:r>
            <a:r>
              <a:rPr lang="ru-RU" sz="1600" b="1" dirty="0" smtClean="0">
                <a:latin typeface="+mn-lt"/>
              </a:rPr>
              <a:t>:</a:t>
            </a:r>
            <a:r>
              <a:rPr lang="ru-RU" sz="1600" dirty="0" smtClean="0">
                <a:latin typeface="+mn-lt"/>
              </a:rPr>
              <a:t> </a:t>
            </a:r>
            <a:r>
              <a:rPr lang="ru-RU" sz="1600" dirty="0" err="1" smtClean="0">
                <a:latin typeface="+mn-lt"/>
              </a:rPr>
              <a:t>methods</a:t>
            </a:r>
            <a:r>
              <a:rPr lang="ru-RU" sz="1600" dirty="0" smtClean="0">
                <a:latin typeface="+mn-lt"/>
              </a:rPr>
              <a:t> </a:t>
            </a:r>
            <a:r>
              <a:rPr lang="ru-RU" sz="1600" dirty="0" err="1" smtClean="0">
                <a:latin typeface="+mn-lt"/>
              </a:rPr>
              <a:t>convert</a:t>
            </a:r>
            <a:r>
              <a:rPr lang="ru-RU" sz="1600" dirty="0" smtClean="0">
                <a:latin typeface="+mn-lt"/>
              </a:rPr>
              <a:t> </a:t>
            </a:r>
            <a:r>
              <a:rPr lang="ru-RU" sz="1600" dirty="0" err="1" smtClean="0">
                <a:latin typeface="+mn-lt"/>
              </a:rPr>
              <a:t>coordinates</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current</a:t>
            </a:r>
            <a:r>
              <a:rPr lang="ru-RU" sz="1600" dirty="0" smtClean="0">
                <a:latin typeface="+mn-lt"/>
              </a:rPr>
              <a:t> </a:t>
            </a:r>
            <a:r>
              <a:rPr lang="ru-RU" sz="1600" dirty="0" err="1" smtClean="0">
                <a:latin typeface="+mn-lt"/>
              </a:rPr>
              <a:t>view’s</a:t>
            </a:r>
            <a:r>
              <a:rPr lang="ru-RU" sz="1600" dirty="0" smtClean="0">
                <a:latin typeface="+mn-lt"/>
              </a:rPr>
              <a:t> </a:t>
            </a:r>
            <a:r>
              <a:rPr lang="ru-RU" sz="1600" dirty="0" err="1" smtClean="0">
                <a:latin typeface="+mn-lt"/>
              </a:rPr>
              <a:t>local</a:t>
            </a:r>
            <a:r>
              <a:rPr lang="ru-RU" sz="1600" dirty="0" smtClean="0">
                <a:latin typeface="+mn-lt"/>
              </a:rPr>
              <a:t> </a:t>
            </a:r>
            <a:r>
              <a:rPr lang="ru-RU" sz="1600" dirty="0" err="1" smtClean="0">
                <a:latin typeface="+mn-lt"/>
              </a:rPr>
              <a:t>coordinate</a:t>
            </a:r>
            <a:r>
              <a:rPr lang="ru-RU" sz="1600" dirty="0" smtClean="0">
                <a:latin typeface="+mn-lt"/>
              </a:rPr>
              <a:t> </a:t>
            </a:r>
            <a:r>
              <a:rPr lang="ru-RU" sz="1600" dirty="0" err="1" smtClean="0">
                <a:latin typeface="+mn-lt"/>
              </a:rPr>
              <a:t>system</a:t>
            </a:r>
            <a:r>
              <a:rPr lang="ru-RU" sz="1600" dirty="0" smtClean="0">
                <a:latin typeface="+mn-lt"/>
              </a:rPr>
              <a:t> (</a:t>
            </a:r>
            <a:r>
              <a:rPr lang="ru-RU" sz="1600" dirty="0" err="1" smtClean="0">
                <a:latin typeface="+mn-lt"/>
              </a:rPr>
              <a:t>bounds</a:t>
            </a:r>
            <a:r>
              <a:rPr lang="ru-RU" sz="1600" dirty="0" smtClean="0">
                <a:latin typeface="+mn-lt"/>
              </a:rPr>
              <a:t> </a:t>
            </a:r>
            <a:r>
              <a:rPr lang="ru-RU" sz="1600" dirty="0" err="1" smtClean="0">
                <a:latin typeface="+mn-lt"/>
              </a:rPr>
              <a:t>rectangle</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coordinate</a:t>
            </a:r>
            <a:r>
              <a:rPr lang="ru-RU" sz="1600" dirty="0" smtClean="0">
                <a:latin typeface="+mn-lt"/>
              </a:rPr>
              <a:t> </a:t>
            </a:r>
            <a:r>
              <a:rPr lang="ru-RU" sz="1600" dirty="0" err="1" smtClean="0">
                <a:latin typeface="+mn-lt"/>
              </a:rPr>
              <a:t>system</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specified</a:t>
            </a:r>
            <a:r>
              <a:rPr lang="ru-RU" sz="1600" dirty="0" smtClean="0">
                <a:latin typeface="+mn-lt"/>
              </a:rPr>
              <a:t> </a:t>
            </a:r>
            <a:r>
              <a:rPr lang="ru-RU" sz="1600" dirty="0" err="1" smtClean="0">
                <a:latin typeface="+mn-lt"/>
              </a:rPr>
              <a:t>view</a:t>
            </a:r>
            <a:r>
              <a:rPr lang="ru-RU" sz="1600" dirty="0" smtClean="0">
                <a:latin typeface="+mn-lt"/>
              </a:rPr>
              <a:t>. </a:t>
            </a:r>
            <a:endParaRPr lang="en-US" sz="1600" dirty="0" smtClean="0">
              <a:latin typeface="+mn-lt"/>
            </a:endParaRPr>
          </a:p>
          <a:p>
            <a:pPr marL="342900" marR="0" lvl="0" indent="-342900">
              <a:lnSpc>
                <a:spcPct val="100000"/>
              </a:lnSpc>
              <a:spcBef>
                <a:spcPct val="20000"/>
              </a:spcBef>
              <a:buClr>
                <a:srgbClr val="F26522"/>
              </a:buClr>
              <a:buSzTx/>
              <a:buFont typeface="Arial" pitchFamily="34" charset="0"/>
              <a:buChar char="•"/>
              <a:tabLst/>
            </a:pPr>
            <a:r>
              <a:rPr lang="ru-RU" sz="1600" dirty="0" err="1" smtClean="0">
                <a:latin typeface="+mn-lt"/>
              </a:rPr>
              <a:t>If</a:t>
            </a:r>
            <a:r>
              <a:rPr lang="ru-RU" sz="1600" dirty="0" smtClean="0">
                <a:latin typeface="+mn-lt"/>
              </a:rPr>
              <a:t> </a:t>
            </a:r>
            <a:r>
              <a:rPr lang="ru-RU" sz="1600" dirty="0" err="1" smtClean="0">
                <a:latin typeface="+mn-lt"/>
              </a:rPr>
              <a:t>you</a:t>
            </a:r>
            <a:r>
              <a:rPr lang="ru-RU" sz="1600" dirty="0" smtClean="0">
                <a:latin typeface="+mn-lt"/>
              </a:rPr>
              <a:t> </a:t>
            </a:r>
            <a:r>
              <a:rPr lang="ru-RU" sz="1600" dirty="0" err="1" smtClean="0">
                <a:latin typeface="+mn-lt"/>
              </a:rPr>
              <a:t>specify</a:t>
            </a:r>
            <a:r>
              <a:rPr lang="ru-RU" sz="1600" dirty="0" smtClean="0">
                <a:latin typeface="+mn-lt"/>
              </a:rPr>
              <a:t> </a:t>
            </a:r>
            <a:r>
              <a:rPr lang="ru-RU" sz="1600" dirty="0" err="1" smtClean="0">
                <a:latin typeface="+mn-lt"/>
              </a:rPr>
              <a:t>nil</a:t>
            </a:r>
            <a:r>
              <a:rPr lang="ru-RU" sz="1600" dirty="0" smtClean="0">
                <a:latin typeface="+mn-lt"/>
              </a:rPr>
              <a:t> </a:t>
            </a:r>
            <a:r>
              <a:rPr lang="ru-RU" sz="1600" dirty="0" err="1" smtClean="0">
                <a:latin typeface="+mn-lt"/>
              </a:rPr>
              <a:t>as</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reference</a:t>
            </a:r>
            <a:r>
              <a:rPr lang="ru-RU" sz="1600" dirty="0" smtClean="0">
                <a:latin typeface="+mn-lt"/>
              </a:rPr>
              <a:t> </a:t>
            </a:r>
            <a:r>
              <a:rPr lang="ru-RU" sz="1600" dirty="0" err="1" smtClean="0">
                <a:latin typeface="+mn-lt"/>
              </a:rPr>
              <a:t>view</a:t>
            </a:r>
            <a:r>
              <a:rPr lang="ru-RU" sz="1600" dirty="0" smtClean="0">
                <a:latin typeface="+mn-lt"/>
              </a:rPr>
              <a:t> </a:t>
            </a:r>
            <a:r>
              <a:rPr lang="ru-RU" sz="1600" dirty="0" err="1" smtClean="0">
                <a:latin typeface="+mn-lt"/>
              </a:rPr>
              <a:t>for</a:t>
            </a:r>
            <a:r>
              <a:rPr lang="ru-RU" sz="1600" dirty="0" smtClean="0">
                <a:latin typeface="+mn-lt"/>
              </a:rPr>
              <a:t> </a:t>
            </a:r>
            <a:r>
              <a:rPr lang="ru-RU" sz="1600" dirty="0" err="1" smtClean="0">
                <a:latin typeface="+mn-lt"/>
              </a:rPr>
              <a:t>any</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methods</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conversions</a:t>
            </a:r>
            <a:r>
              <a:rPr lang="ru-RU" sz="1600" dirty="0" smtClean="0">
                <a:latin typeface="+mn-lt"/>
              </a:rPr>
              <a:t> </a:t>
            </a:r>
            <a:r>
              <a:rPr lang="ru-RU" sz="1600" dirty="0" err="1" smtClean="0">
                <a:latin typeface="+mn-lt"/>
              </a:rPr>
              <a:t>are</a:t>
            </a:r>
            <a:r>
              <a:rPr lang="ru-RU" sz="1600" dirty="0" smtClean="0">
                <a:latin typeface="+mn-lt"/>
              </a:rPr>
              <a:t> </a:t>
            </a:r>
            <a:r>
              <a:rPr lang="ru-RU" sz="1600" dirty="0" err="1" smtClean="0">
                <a:latin typeface="+mn-lt"/>
              </a:rPr>
              <a:t>made</a:t>
            </a:r>
            <a:r>
              <a:rPr lang="ru-RU" sz="1600" dirty="0" smtClean="0">
                <a:latin typeface="+mn-lt"/>
              </a:rPr>
              <a:t> </a:t>
            </a:r>
            <a:r>
              <a:rPr lang="ru-RU" sz="1600" dirty="0" err="1" smtClean="0">
                <a:latin typeface="+mn-lt"/>
              </a:rPr>
              <a:t>to</a:t>
            </a:r>
            <a:r>
              <a:rPr lang="ru-RU" sz="1600" dirty="0" smtClean="0">
                <a:latin typeface="+mn-lt"/>
              </a:rPr>
              <a:t> </a:t>
            </a:r>
            <a:r>
              <a:rPr lang="ru-RU" sz="1600" dirty="0" err="1" smtClean="0">
                <a:latin typeface="+mn-lt"/>
              </a:rPr>
              <a:t>and</a:t>
            </a:r>
            <a:r>
              <a:rPr lang="ru-RU" sz="1600" dirty="0" smtClean="0">
                <a:latin typeface="+mn-lt"/>
              </a:rPr>
              <a:t> </a:t>
            </a:r>
            <a:r>
              <a:rPr lang="ru-RU" sz="1600" dirty="0" err="1" smtClean="0">
                <a:latin typeface="+mn-lt"/>
              </a:rPr>
              <a:t>from</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coordinate</a:t>
            </a:r>
            <a:r>
              <a:rPr lang="ru-RU" sz="1600" dirty="0" smtClean="0">
                <a:latin typeface="+mn-lt"/>
              </a:rPr>
              <a:t> </a:t>
            </a:r>
            <a:r>
              <a:rPr lang="ru-RU" sz="1600" dirty="0" err="1" smtClean="0">
                <a:latin typeface="+mn-lt"/>
              </a:rPr>
              <a:t>system</a:t>
            </a:r>
            <a:r>
              <a:rPr lang="ru-RU" sz="1600" dirty="0" smtClean="0">
                <a:latin typeface="+mn-lt"/>
              </a:rPr>
              <a:t> </a:t>
            </a:r>
            <a:r>
              <a:rPr lang="ru-RU" sz="1600" dirty="0" err="1" smtClean="0">
                <a:latin typeface="+mn-lt"/>
              </a:rPr>
              <a:t>of</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window</a:t>
            </a:r>
            <a:r>
              <a:rPr lang="ru-RU" sz="1600" dirty="0" smtClean="0">
                <a:latin typeface="+mn-lt"/>
              </a:rPr>
              <a:t> </a:t>
            </a:r>
            <a:r>
              <a:rPr lang="ru-RU" sz="1600" dirty="0" err="1" smtClean="0">
                <a:latin typeface="+mn-lt"/>
              </a:rPr>
              <a:t>that</a:t>
            </a:r>
            <a:r>
              <a:rPr lang="ru-RU" sz="1600" dirty="0" smtClean="0">
                <a:latin typeface="+mn-lt"/>
              </a:rPr>
              <a:t> </a:t>
            </a:r>
            <a:r>
              <a:rPr lang="ru-RU" sz="1600" dirty="0" err="1" smtClean="0">
                <a:latin typeface="+mn-lt"/>
              </a:rPr>
              <a:t>contains</a:t>
            </a:r>
            <a:r>
              <a:rPr lang="ru-RU" sz="1600" dirty="0" smtClean="0">
                <a:latin typeface="+mn-lt"/>
              </a:rPr>
              <a:t> </a:t>
            </a:r>
            <a:r>
              <a:rPr lang="ru-RU" sz="1600" dirty="0" err="1" smtClean="0">
                <a:latin typeface="+mn-lt"/>
              </a:rPr>
              <a:t>the</a:t>
            </a:r>
            <a:r>
              <a:rPr lang="ru-RU" sz="1600" dirty="0" smtClean="0">
                <a:latin typeface="+mn-lt"/>
              </a:rPr>
              <a:t> </a:t>
            </a:r>
            <a:r>
              <a:rPr lang="ru-RU" sz="1600" dirty="0" err="1" smtClean="0">
                <a:latin typeface="+mn-lt"/>
              </a:rPr>
              <a:t>view</a:t>
            </a:r>
            <a:r>
              <a:rPr lang="ru-RU" sz="1600" dirty="0" smtClean="0">
                <a:latin typeface="+mn-lt"/>
              </a:rPr>
              <a:t>. </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8642" y="1888108"/>
            <a:ext cx="4173647" cy="3798618"/>
          </a:xfrm>
        </p:spPr>
        <p:txBody>
          <a:bodyPr/>
          <a:lstStyle/>
          <a:p>
            <a:r>
              <a:rPr lang="en-US" dirty="0" smtClean="0"/>
              <a:t>The </a:t>
            </a:r>
            <a:r>
              <a:rPr lang="en-US" b="1" dirty="0" err="1" smtClean="0"/>
              <a:t>autoresizesSubviews</a:t>
            </a:r>
            <a:r>
              <a:rPr lang="en-US" dirty="0" smtClean="0"/>
              <a:t> property of the </a:t>
            </a:r>
            <a:r>
              <a:rPr lang="en-US" dirty="0" err="1" smtClean="0"/>
              <a:t>superview</a:t>
            </a:r>
            <a:r>
              <a:rPr lang="en-US" dirty="0" smtClean="0"/>
              <a:t> determines whether the </a:t>
            </a:r>
            <a:r>
              <a:rPr lang="en-US" dirty="0" err="1" smtClean="0"/>
              <a:t>subviews</a:t>
            </a:r>
            <a:r>
              <a:rPr lang="en-US" dirty="0" smtClean="0"/>
              <a:t> resize at all. </a:t>
            </a:r>
          </a:p>
          <a:p>
            <a:r>
              <a:rPr lang="en-US" dirty="0" smtClean="0"/>
              <a:t>If this property is set to </a:t>
            </a:r>
            <a:r>
              <a:rPr lang="en-US" b="1" dirty="0" smtClean="0"/>
              <a:t>YES</a:t>
            </a:r>
            <a:r>
              <a:rPr lang="en-US" dirty="0" smtClean="0"/>
              <a:t>, the view uses the </a:t>
            </a:r>
            <a:r>
              <a:rPr lang="en-US" b="1" dirty="0" err="1" smtClean="0"/>
              <a:t>autoresizingMask</a:t>
            </a:r>
            <a:r>
              <a:rPr lang="en-US" dirty="0" smtClean="0"/>
              <a:t> property of each </a:t>
            </a:r>
            <a:r>
              <a:rPr lang="en-US" dirty="0" err="1" smtClean="0"/>
              <a:t>subview</a:t>
            </a:r>
            <a:r>
              <a:rPr lang="en-US" dirty="0" smtClean="0"/>
              <a:t> to determine how to size and position that </a:t>
            </a:r>
            <a:r>
              <a:rPr lang="en-US" dirty="0" err="1" smtClean="0"/>
              <a:t>subview</a:t>
            </a:r>
            <a:r>
              <a:rPr lang="en-US" dirty="0" smtClean="0"/>
              <a:t>. </a:t>
            </a:r>
          </a:p>
          <a:p>
            <a:r>
              <a:rPr lang="en-US" dirty="0" smtClean="0"/>
              <a:t>Size changes to any </a:t>
            </a:r>
            <a:r>
              <a:rPr lang="en-US" dirty="0" err="1" smtClean="0"/>
              <a:t>subviews</a:t>
            </a:r>
            <a:r>
              <a:rPr lang="en-US" dirty="0" smtClean="0"/>
              <a:t> trigger similar layout adjustments for their embedded </a:t>
            </a:r>
            <a:r>
              <a:rPr lang="en-US" dirty="0" err="1" smtClean="0"/>
              <a:t>subviews</a:t>
            </a:r>
            <a:r>
              <a:rPr lang="en-US" dirty="0" smtClean="0"/>
              <a:t>.</a:t>
            </a:r>
          </a:p>
          <a:p>
            <a:r>
              <a:rPr lang="en-US" dirty="0" smtClean="0"/>
              <a:t>The easiest way to configure </a:t>
            </a:r>
            <a:r>
              <a:rPr lang="en-US" b="1" dirty="0" err="1" smtClean="0"/>
              <a:t>autoresizing</a:t>
            </a:r>
            <a:r>
              <a:rPr lang="en-US" dirty="0" smtClean="0"/>
              <a:t> rules is using the </a:t>
            </a:r>
            <a:r>
              <a:rPr lang="en-US" b="1" dirty="0" err="1" smtClean="0"/>
              <a:t>Autosizing</a:t>
            </a:r>
            <a:r>
              <a:rPr lang="en-US" dirty="0" smtClean="0"/>
              <a:t> controls in the </a:t>
            </a:r>
            <a:r>
              <a:rPr lang="en-US" b="1" dirty="0" smtClean="0"/>
              <a:t>Size inspector </a:t>
            </a:r>
            <a:r>
              <a:rPr lang="en-US" dirty="0" smtClean="0"/>
              <a:t>of Interface Builder. </a:t>
            </a:r>
            <a:endParaRPr lang="ru-RU" dirty="0"/>
          </a:p>
        </p:txBody>
      </p:sp>
      <p:sp>
        <p:nvSpPr>
          <p:cNvPr id="6" name="Content Placeholder 5"/>
          <p:cNvSpPr>
            <a:spLocks noGrp="1"/>
          </p:cNvSpPr>
          <p:nvPr>
            <p:ph sz="half" idx="13"/>
          </p:nvPr>
        </p:nvSpPr>
        <p:spPr/>
        <p:txBody>
          <a:bodyPr/>
          <a:lstStyle/>
          <a:p>
            <a:r>
              <a:rPr lang="en-US" b="1" dirty="0" smtClean="0"/>
              <a:t>Handling Layout Changes Using </a:t>
            </a:r>
            <a:r>
              <a:rPr lang="en-US" b="1" dirty="0" err="1" smtClean="0"/>
              <a:t>Autoresizing</a:t>
            </a:r>
            <a:r>
              <a:rPr lang="en-US" b="1" dirty="0" smtClean="0"/>
              <a:t> Rules</a:t>
            </a:r>
          </a:p>
          <a:p>
            <a:endParaRPr lang="ru-RU" dirty="0"/>
          </a:p>
        </p:txBody>
      </p:sp>
      <p:pic>
        <p:nvPicPr>
          <p:cNvPr id="236546" name="Picture 2" descr="View autoresizing mask constants"/>
          <p:cNvPicPr>
            <a:picLocks noChangeAspect="1" noChangeArrowheads="1"/>
          </p:cNvPicPr>
          <p:nvPr/>
        </p:nvPicPr>
        <p:blipFill>
          <a:blip r:embed="rId2" cstate="print"/>
          <a:srcRect/>
          <a:stretch>
            <a:fillRect/>
          </a:stretch>
        </p:blipFill>
        <p:spPr bwMode="auto">
          <a:xfrm>
            <a:off x="4253516" y="2326722"/>
            <a:ext cx="4868649" cy="2763287"/>
          </a:xfrm>
          <a:prstGeom prst="rect">
            <a:avLst/>
          </a:prstGeom>
          <a:noFill/>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23091" y="1824742"/>
            <a:ext cx="8830785" cy="2946434"/>
          </a:xfrm>
        </p:spPr>
        <p:txBody>
          <a:bodyPr/>
          <a:lstStyle/>
          <a:p>
            <a:r>
              <a:rPr lang="en-US" dirty="0" smtClean="0"/>
              <a:t>View objects are responder objects—instances of the </a:t>
            </a:r>
            <a:r>
              <a:rPr lang="en-US" b="1" dirty="0" err="1" smtClean="0"/>
              <a:t>UIResponder</a:t>
            </a:r>
            <a:r>
              <a:rPr lang="en-US" dirty="0" smtClean="0"/>
              <a:t> class—and are therefore capable of receiving touch events.</a:t>
            </a:r>
          </a:p>
          <a:p>
            <a:r>
              <a:rPr lang="en-US" dirty="0" smtClean="0"/>
              <a:t>You can create the gesture recognizer (to detect </a:t>
            </a:r>
            <a:r>
              <a:rPr lang="en-US" b="1" dirty="0" smtClean="0"/>
              <a:t>taps</a:t>
            </a:r>
            <a:r>
              <a:rPr lang="en-US" dirty="0" smtClean="0"/>
              <a:t>, </a:t>
            </a:r>
            <a:r>
              <a:rPr lang="en-US" b="1" dirty="0" smtClean="0"/>
              <a:t>swipes</a:t>
            </a:r>
            <a:r>
              <a:rPr lang="en-US" dirty="0" smtClean="0"/>
              <a:t>, </a:t>
            </a:r>
            <a:r>
              <a:rPr lang="en-US" b="1" dirty="0" smtClean="0"/>
              <a:t>pinches</a:t>
            </a:r>
            <a:r>
              <a:rPr lang="en-US" dirty="0" smtClean="0"/>
              <a:t>, and other types of common touch-related gestures), assign an appropriate </a:t>
            </a:r>
            <a:r>
              <a:rPr lang="en-US" b="1" dirty="0" smtClean="0"/>
              <a:t>target</a:t>
            </a:r>
            <a:r>
              <a:rPr lang="en-US" dirty="0" smtClean="0"/>
              <a:t> object and </a:t>
            </a:r>
            <a:r>
              <a:rPr lang="en-US" b="1" dirty="0" smtClean="0"/>
              <a:t>action</a:t>
            </a:r>
            <a:r>
              <a:rPr lang="en-US" dirty="0" smtClean="0"/>
              <a:t> method to it, and install it on your view using the </a:t>
            </a:r>
            <a:r>
              <a:rPr lang="en-US" b="1" dirty="0" err="1" smtClean="0"/>
              <a:t>addGestureRecognizer</a:t>
            </a:r>
            <a:r>
              <a:rPr lang="en-US" b="1" dirty="0" smtClean="0"/>
              <a:t>:</a:t>
            </a:r>
            <a:r>
              <a:rPr lang="en-US" dirty="0" smtClean="0"/>
              <a:t> method. The gesture recognizer then calls your action method when the corresponding gesture occurs.</a:t>
            </a:r>
          </a:p>
          <a:p>
            <a:r>
              <a:rPr lang="en-US" dirty="0" smtClean="0"/>
              <a:t>If you prefer to handle touch events directly, you can implement the following methods for your view: </a:t>
            </a:r>
            <a:r>
              <a:rPr lang="en-US" b="1" dirty="0" err="1" smtClean="0"/>
              <a:t>touchesBegan:withEvent</a:t>
            </a:r>
            <a:r>
              <a:rPr lang="en-US" b="1" dirty="0" smtClean="0"/>
              <a:t>:</a:t>
            </a:r>
            <a:r>
              <a:rPr lang="en-US" dirty="0" smtClean="0"/>
              <a:t>, </a:t>
            </a:r>
            <a:r>
              <a:rPr lang="en-US" b="1" dirty="0" err="1" smtClean="0"/>
              <a:t>touchesMoved:withEvent</a:t>
            </a:r>
            <a:r>
              <a:rPr lang="en-US" b="1" dirty="0" smtClean="0"/>
              <a:t>:</a:t>
            </a:r>
            <a:r>
              <a:rPr lang="en-US" dirty="0" smtClean="0"/>
              <a:t>, </a:t>
            </a:r>
            <a:r>
              <a:rPr lang="en-US" b="1" dirty="0" err="1" smtClean="0"/>
              <a:t>touchesEnded:withEvent</a:t>
            </a:r>
            <a:r>
              <a:rPr lang="en-US" b="1" dirty="0" smtClean="0"/>
              <a:t>:</a:t>
            </a:r>
            <a:r>
              <a:rPr lang="en-US" dirty="0" smtClean="0"/>
              <a:t>, </a:t>
            </a:r>
            <a:r>
              <a:rPr lang="en-US" b="1" dirty="0" err="1" smtClean="0"/>
              <a:t>touchesCancelled:withEvent</a:t>
            </a:r>
            <a:r>
              <a:rPr lang="en-US" b="1" dirty="0" smtClean="0"/>
              <a:t>:</a:t>
            </a:r>
          </a:p>
          <a:p>
            <a:endParaRPr lang="ru-RU" dirty="0"/>
          </a:p>
        </p:txBody>
      </p:sp>
      <p:sp>
        <p:nvSpPr>
          <p:cNvPr id="6" name="Content Placeholder 5"/>
          <p:cNvSpPr>
            <a:spLocks noGrp="1"/>
          </p:cNvSpPr>
          <p:nvPr>
            <p:ph sz="half" idx="13"/>
          </p:nvPr>
        </p:nvSpPr>
        <p:spPr/>
        <p:txBody>
          <a:bodyPr/>
          <a:lstStyle/>
          <a:p>
            <a:r>
              <a:rPr lang="en-US" b="1" dirty="0" smtClean="0"/>
              <a:t>Responding to Events</a:t>
            </a:r>
          </a:p>
          <a:p>
            <a:endParaRPr lang="ru-RU" dirty="0"/>
          </a:p>
        </p:txBody>
      </p:sp>
      <p:sp>
        <p:nvSpPr>
          <p:cNvPr id="7" name="Rectangle 6"/>
          <p:cNvSpPr/>
          <p:nvPr/>
        </p:nvSpPr>
        <p:spPr>
          <a:xfrm>
            <a:off x="217268" y="4336666"/>
            <a:ext cx="8727550" cy="1815882"/>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 (void)</a:t>
            </a:r>
            <a:r>
              <a:rPr lang="en-US" sz="1600" dirty="0" err="1" smtClean="0">
                <a:latin typeface="Web" pitchFamily="2" charset="0"/>
              </a:rPr>
              <a:t>viewDidLoad</a:t>
            </a:r>
            <a:r>
              <a:rPr lang="en-US" sz="1600" dirty="0" smtClean="0">
                <a:latin typeface="Web" pitchFamily="2" charset="0"/>
              </a:rPr>
              <a:t> { </a:t>
            </a:r>
          </a:p>
          <a:p>
            <a:r>
              <a:rPr lang="en-US" sz="1600" dirty="0" smtClean="0">
                <a:latin typeface="Web" pitchFamily="2" charset="0"/>
              </a:rPr>
              <a:t>    [super </a:t>
            </a:r>
            <a:r>
              <a:rPr lang="en-US" sz="1600" dirty="0" err="1" smtClean="0">
                <a:latin typeface="Web" pitchFamily="2" charset="0"/>
              </a:rPr>
              <a:t>viewDidLoad</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UITapGestureRecognizer</a:t>
            </a:r>
            <a:r>
              <a:rPr lang="en-US" sz="1600" dirty="0" smtClean="0">
                <a:latin typeface="Web" pitchFamily="2" charset="0"/>
              </a:rPr>
              <a:t> *</a:t>
            </a:r>
            <a:r>
              <a:rPr lang="en-US" sz="1600" dirty="0" err="1" smtClean="0">
                <a:latin typeface="Web" pitchFamily="2" charset="0"/>
              </a:rPr>
              <a:t>tapRecognizer</a:t>
            </a:r>
            <a:r>
              <a:rPr lang="en-US" sz="1600" dirty="0" smtClean="0">
                <a:latin typeface="Web" pitchFamily="2" charset="0"/>
              </a:rPr>
              <a:t> = [[</a:t>
            </a:r>
            <a:r>
              <a:rPr lang="en-US" sz="1600" dirty="0" err="1" smtClean="0">
                <a:latin typeface="Web" pitchFamily="2" charset="0"/>
              </a:rPr>
              <a:t>UITapGestureRecognizer</a:t>
            </a:r>
            <a:r>
              <a:rPr lang="en-US" sz="1600" dirty="0" smtClean="0">
                <a:latin typeface="Web" pitchFamily="2" charset="0"/>
              </a:rPr>
              <a:t> </a:t>
            </a:r>
            <a:r>
              <a:rPr lang="en-US" sz="1600" dirty="0" err="1" smtClean="0">
                <a:latin typeface="Web" pitchFamily="2" charset="0"/>
              </a:rPr>
              <a:t>alloc</a:t>
            </a:r>
            <a:r>
              <a:rPr lang="en-US" sz="1600" dirty="0" smtClean="0">
                <a:latin typeface="Web" pitchFamily="2" charset="0"/>
              </a:rPr>
              <a:t>] </a:t>
            </a:r>
            <a:r>
              <a:rPr lang="en-US" sz="1600" dirty="0" err="1" smtClean="0">
                <a:latin typeface="Web" pitchFamily="2" charset="0"/>
              </a:rPr>
              <a:t>initWithTarget:self</a:t>
            </a:r>
            <a:r>
              <a:rPr lang="en-US" sz="1600" dirty="0" smtClean="0">
                <a:latin typeface="Web" pitchFamily="2" charset="0"/>
              </a:rPr>
              <a:t> </a:t>
            </a:r>
          </a:p>
          <a:p>
            <a:r>
              <a:rPr lang="en-US" sz="1600" dirty="0" smtClean="0">
                <a:latin typeface="Web" pitchFamily="2" charset="0"/>
              </a:rPr>
              <a:t>        action:@selector(</a:t>
            </a:r>
            <a:r>
              <a:rPr lang="en-US" sz="1600" dirty="0" err="1" smtClean="0">
                <a:latin typeface="Web" pitchFamily="2" charset="0"/>
              </a:rPr>
              <a:t>respondToTapGesture</a:t>
            </a:r>
            <a:r>
              <a:rPr lang="en-US" sz="1600" dirty="0" smtClean="0">
                <a:latin typeface="Web" pitchFamily="2" charset="0"/>
              </a:rPr>
              <a:t>:)]; </a:t>
            </a:r>
          </a:p>
          <a:p>
            <a:r>
              <a:rPr lang="en-US" sz="1600" dirty="0" smtClean="0">
                <a:latin typeface="Web" pitchFamily="2" charset="0"/>
              </a:rPr>
              <a:t>        </a:t>
            </a:r>
            <a:r>
              <a:rPr lang="en-US" sz="1600" dirty="0" err="1" smtClean="0">
                <a:latin typeface="Web" pitchFamily="2" charset="0"/>
              </a:rPr>
              <a:t>tapRecognizer.numberOfTapsRequired</a:t>
            </a:r>
            <a:r>
              <a:rPr lang="en-US" sz="1600" dirty="0" smtClean="0">
                <a:latin typeface="Web" pitchFamily="2" charset="0"/>
              </a:rPr>
              <a:t> = 1; </a:t>
            </a:r>
          </a:p>
          <a:p>
            <a:r>
              <a:rPr lang="en-US" sz="1600" dirty="0" smtClean="0">
                <a:latin typeface="Web" pitchFamily="2" charset="0"/>
              </a:rPr>
              <a:t>        [</a:t>
            </a:r>
            <a:r>
              <a:rPr lang="en-US" sz="1600" dirty="0" err="1" smtClean="0">
                <a:latin typeface="Web" pitchFamily="2" charset="0"/>
              </a:rPr>
              <a:t>self.view</a:t>
            </a:r>
            <a:r>
              <a:rPr lang="en-US" sz="1600" dirty="0" smtClean="0">
                <a:latin typeface="Web" pitchFamily="2" charset="0"/>
              </a:rPr>
              <a:t> </a:t>
            </a:r>
            <a:r>
              <a:rPr lang="en-US" sz="1600" dirty="0" err="1" smtClean="0">
                <a:latin typeface="Web" pitchFamily="2" charset="0"/>
              </a:rPr>
              <a:t>addGestureRecognizer:tapRecognizer</a:t>
            </a:r>
            <a:r>
              <a:rPr lang="en-US" sz="1600" dirty="0" smtClean="0">
                <a:latin typeface="Web" pitchFamily="2" charset="0"/>
              </a:rPr>
              <a:t>];</a:t>
            </a:r>
          </a:p>
          <a:p>
            <a:r>
              <a:rPr lang="en-US" sz="1600" dirty="0" smtClean="0">
                <a:latin typeface="Web" pitchFamily="2" charset="0"/>
              </a:rPr>
              <a:t>}</a:t>
            </a: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Animations</a:t>
            </a:r>
            <a:endParaRPr lang="ru-RU" dirty="0"/>
          </a:p>
        </p:txBody>
      </p:sp>
      <p:sp>
        <p:nvSpPr>
          <p:cNvPr id="6" name="Subtitle 5"/>
          <p:cNvSpPr>
            <a:spLocks noGrp="1"/>
          </p:cNvSpPr>
          <p:nvPr>
            <p:ph type="subTitle" idx="1"/>
          </p:nvPr>
        </p:nvSpPr>
        <p:spPr/>
        <p:txBody>
          <a:bodyPr/>
          <a:lstStyle/>
          <a:p>
            <a:endParaRPr lang="ru-RU"/>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23092" y="1860947"/>
            <a:ext cx="8857946" cy="3798618"/>
          </a:xfrm>
        </p:spPr>
        <p:txBody>
          <a:bodyPr/>
          <a:lstStyle/>
          <a:p>
            <a:r>
              <a:rPr lang="en-US" dirty="0" smtClean="0"/>
              <a:t>Both </a:t>
            </a:r>
            <a:r>
              <a:rPr lang="en-US" dirty="0" err="1" smtClean="0"/>
              <a:t>UIKit</a:t>
            </a:r>
            <a:r>
              <a:rPr lang="en-US" dirty="0" smtClean="0"/>
              <a:t> and Core Animation provide support for animations, but the level of support provided by each technology varies. </a:t>
            </a:r>
          </a:p>
          <a:p>
            <a:r>
              <a:rPr lang="en-US" dirty="0" smtClean="0"/>
              <a:t>In </a:t>
            </a:r>
            <a:r>
              <a:rPr lang="en-US" dirty="0" err="1" smtClean="0"/>
              <a:t>UIKit</a:t>
            </a:r>
            <a:r>
              <a:rPr lang="en-US" dirty="0" smtClean="0"/>
              <a:t>, animations are performed using </a:t>
            </a:r>
            <a:r>
              <a:rPr lang="en-US" b="1" dirty="0" err="1" smtClean="0"/>
              <a:t>UIView</a:t>
            </a:r>
            <a:r>
              <a:rPr lang="en-US" dirty="0" smtClean="0"/>
              <a:t> objects. Views support a basic set of animations that cover many common tasks. </a:t>
            </a:r>
            <a:endParaRPr lang="ru-RU" dirty="0"/>
          </a:p>
        </p:txBody>
      </p:sp>
      <p:graphicFrame>
        <p:nvGraphicFramePr>
          <p:cNvPr id="6" name="Content Placeholder 5"/>
          <p:cNvGraphicFramePr>
            <a:graphicFrameLocks noGrp="1"/>
          </p:cNvGraphicFramePr>
          <p:nvPr>
            <p:ph sz="half" idx="13"/>
          </p:nvPr>
        </p:nvGraphicFramePr>
        <p:xfrm>
          <a:off x="277200" y="2964225"/>
          <a:ext cx="8694784" cy="3403600"/>
        </p:xfrm>
        <a:graphic>
          <a:graphicData uri="http://schemas.openxmlformats.org/drawingml/2006/table">
            <a:tbl>
              <a:tblPr firstRow="1" bandRow="1">
                <a:tableStyleId>{5C22544A-7EE6-4342-B048-85BDC9FD1C3A}</a:tableStyleId>
              </a:tblPr>
              <a:tblGrid>
                <a:gridCol w="1569707"/>
                <a:gridCol w="7125077"/>
              </a:tblGrid>
              <a:tr h="370840">
                <a:tc>
                  <a:txBody>
                    <a:bodyPr/>
                    <a:lstStyle/>
                    <a:p>
                      <a:r>
                        <a:rPr lang="en-US" sz="1600" dirty="0"/>
                        <a:t>Property</a:t>
                      </a:r>
                    </a:p>
                  </a:txBody>
                  <a:tcPr marL="38100" marR="38100" marT="38100" marB="38100" anchor="ctr"/>
                </a:tc>
                <a:tc>
                  <a:txBody>
                    <a:bodyPr/>
                    <a:lstStyle/>
                    <a:p>
                      <a:r>
                        <a:rPr lang="en-US" sz="1600"/>
                        <a:t>Changes you can make</a:t>
                      </a:r>
                    </a:p>
                  </a:txBody>
                  <a:tcPr marL="38100" marR="38100" marT="38100" marB="38100" anchor="ctr"/>
                </a:tc>
              </a:tr>
              <a:tr h="370840">
                <a:tc>
                  <a:txBody>
                    <a:bodyPr/>
                    <a:lstStyle/>
                    <a:p>
                      <a:r>
                        <a:rPr lang="en-US" sz="1600" b="1" dirty="0"/>
                        <a:t>frame</a:t>
                      </a:r>
                    </a:p>
                  </a:txBody>
                  <a:tcPr marL="38100" marR="38100" marT="38100" marB="38100" anchor="ctr"/>
                </a:tc>
                <a:tc>
                  <a:txBody>
                    <a:bodyPr/>
                    <a:lstStyle/>
                    <a:p>
                      <a:r>
                        <a:rPr lang="en-US" sz="1600" dirty="0" smtClean="0"/>
                        <a:t>Change </a:t>
                      </a:r>
                      <a:r>
                        <a:rPr lang="en-US" sz="1600" dirty="0"/>
                        <a:t>the view’s size and position relative to its </a:t>
                      </a:r>
                      <a:r>
                        <a:rPr lang="en-US" sz="1600" dirty="0" err="1"/>
                        <a:t>superview’s</a:t>
                      </a:r>
                      <a:r>
                        <a:rPr lang="en-US" sz="1600" dirty="0"/>
                        <a:t> coordinate system. </a:t>
                      </a:r>
                    </a:p>
                  </a:txBody>
                  <a:tcPr marL="38100" marR="38100" marT="38100" marB="38100" anchor="ctr"/>
                </a:tc>
              </a:tr>
              <a:tr h="370840">
                <a:tc>
                  <a:txBody>
                    <a:bodyPr/>
                    <a:lstStyle/>
                    <a:p>
                      <a:r>
                        <a:rPr lang="en-US" sz="1600" b="1" dirty="0"/>
                        <a:t>bounds</a:t>
                      </a:r>
                    </a:p>
                  </a:txBody>
                  <a:tcPr marL="38100" marR="38100" marT="38100" marB="38100" anchor="ctr"/>
                </a:tc>
                <a:tc>
                  <a:txBody>
                    <a:bodyPr/>
                    <a:lstStyle/>
                    <a:p>
                      <a:r>
                        <a:rPr lang="en-US" sz="1600" dirty="0" smtClean="0"/>
                        <a:t>Change </a:t>
                      </a:r>
                      <a:r>
                        <a:rPr lang="en-US" sz="1600" dirty="0"/>
                        <a:t>the view’s size. </a:t>
                      </a:r>
                    </a:p>
                  </a:txBody>
                  <a:tcPr marL="38100" marR="38100" marT="38100" marB="38100" anchor="ctr"/>
                </a:tc>
              </a:tr>
              <a:tr h="370840">
                <a:tc>
                  <a:txBody>
                    <a:bodyPr/>
                    <a:lstStyle/>
                    <a:p>
                      <a:r>
                        <a:rPr lang="en-US" sz="1600" b="1" dirty="0"/>
                        <a:t>center</a:t>
                      </a:r>
                    </a:p>
                  </a:txBody>
                  <a:tcPr marL="38100" marR="38100" marT="38100" marB="38100" anchor="ctr"/>
                </a:tc>
                <a:tc>
                  <a:txBody>
                    <a:bodyPr/>
                    <a:lstStyle/>
                    <a:p>
                      <a:r>
                        <a:rPr lang="en-US" sz="1600" dirty="0" smtClean="0"/>
                        <a:t>Change </a:t>
                      </a:r>
                      <a:r>
                        <a:rPr lang="en-US" sz="1600" dirty="0"/>
                        <a:t>the view’s position relative to its </a:t>
                      </a:r>
                      <a:r>
                        <a:rPr lang="en-US" sz="1600" dirty="0" err="1"/>
                        <a:t>superview’s</a:t>
                      </a:r>
                      <a:r>
                        <a:rPr lang="en-US" sz="1600" dirty="0"/>
                        <a:t> coordinate system.</a:t>
                      </a:r>
                    </a:p>
                  </a:txBody>
                  <a:tcPr marL="38100" marR="38100" marT="38100" marB="38100" anchor="ctr"/>
                </a:tc>
              </a:tr>
              <a:tr h="370840">
                <a:tc>
                  <a:txBody>
                    <a:bodyPr/>
                    <a:lstStyle/>
                    <a:p>
                      <a:r>
                        <a:rPr lang="en-US" sz="1600" b="1" dirty="0"/>
                        <a:t>transform</a:t>
                      </a:r>
                    </a:p>
                  </a:txBody>
                  <a:tcPr marL="38100" marR="38100" marT="38100" marB="38100" anchor="ctr"/>
                </a:tc>
                <a:tc>
                  <a:txBody>
                    <a:bodyPr/>
                    <a:lstStyle/>
                    <a:p>
                      <a:r>
                        <a:rPr lang="en-US" sz="1600" dirty="0" smtClean="0"/>
                        <a:t>Scale</a:t>
                      </a:r>
                      <a:r>
                        <a:rPr lang="en-US" sz="1600" dirty="0"/>
                        <a:t>, rotate, or translate the view relative to its center point. Transformations using this property are always performed in 2D space. (To perform 3D transformations, you must animate the view’s layer object using Core Animation.)</a:t>
                      </a:r>
                    </a:p>
                  </a:txBody>
                  <a:tcPr marL="38100" marR="38100" marT="38100" marB="38100" anchor="ctr"/>
                </a:tc>
              </a:tr>
              <a:tr h="370840">
                <a:tc>
                  <a:txBody>
                    <a:bodyPr/>
                    <a:lstStyle/>
                    <a:p>
                      <a:r>
                        <a:rPr lang="en-US" sz="1600" b="1" dirty="0"/>
                        <a:t>alpha</a:t>
                      </a:r>
                    </a:p>
                  </a:txBody>
                  <a:tcPr marL="38100" marR="38100" marT="38100" marB="38100" anchor="ctr"/>
                </a:tc>
                <a:tc>
                  <a:txBody>
                    <a:bodyPr/>
                    <a:lstStyle/>
                    <a:p>
                      <a:r>
                        <a:rPr lang="en-US" sz="1600" dirty="0" smtClean="0"/>
                        <a:t>Gradually </a:t>
                      </a:r>
                      <a:r>
                        <a:rPr lang="en-US" sz="1600" dirty="0"/>
                        <a:t>change the transparency of the view.</a:t>
                      </a:r>
                    </a:p>
                  </a:txBody>
                  <a:tcPr marL="38100" marR="38100" marT="38100" marB="38100" anchor="ctr"/>
                </a:tc>
              </a:tr>
              <a:tr h="370840">
                <a:tc>
                  <a:txBody>
                    <a:bodyPr/>
                    <a:lstStyle/>
                    <a:p>
                      <a:r>
                        <a:rPr lang="en-US" sz="1600" b="1" dirty="0" err="1"/>
                        <a:t>backgroundColor</a:t>
                      </a:r>
                      <a:endParaRPr lang="en-US" sz="1600" b="1" dirty="0"/>
                    </a:p>
                  </a:txBody>
                  <a:tcPr marL="38100" marR="38100" marT="38100" marB="38100" anchor="ctr"/>
                </a:tc>
                <a:tc>
                  <a:txBody>
                    <a:bodyPr/>
                    <a:lstStyle/>
                    <a:p>
                      <a:r>
                        <a:rPr lang="en-US" sz="1600" dirty="0" smtClean="0"/>
                        <a:t>Change </a:t>
                      </a:r>
                      <a:r>
                        <a:rPr lang="en-US" sz="1600" dirty="0"/>
                        <a:t>the view’s background color.</a:t>
                      </a:r>
                    </a:p>
                  </a:txBody>
                  <a:tcPr marL="38100" marR="38100" marT="38100" marB="38100" anchor="ctr"/>
                </a:tc>
              </a:tr>
              <a:tr h="370840">
                <a:tc>
                  <a:txBody>
                    <a:bodyPr/>
                    <a:lstStyle/>
                    <a:p>
                      <a:r>
                        <a:rPr lang="en-US" sz="1600" b="1" dirty="0" err="1"/>
                        <a:t>contentStretch</a:t>
                      </a:r>
                      <a:endParaRPr lang="en-US" sz="1600" b="1" dirty="0"/>
                    </a:p>
                  </a:txBody>
                  <a:tcPr marL="38100" marR="38100" marT="38100" marB="38100" anchor="ctr"/>
                </a:tc>
                <a:tc>
                  <a:txBody>
                    <a:bodyPr/>
                    <a:lstStyle/>
                    <a:p>
                      <a:r>
                        <a:rPr lang="en-US" sz="1600" dirty="0" smtClean="0"/>
                        <a:t>Way </a:t>
                      </a:r>
                      <a:r>
                        <a:rPr lang="en-US" sz="1600" dirty="0"/>
                        <a:t>the view’s contents are stretched to fill the available space.</a:t>
                      </a:r>
                    </a:p>
                  </a:txBody>
                  <a:tcPr marL="38100" marR="38100" marT="38100" marB="38100" anchor="ctr"/>
                </a:tc>
              </a:tr>
            </a:tbl>
          </a:graphicData>
        </a:graphic>
      </p:graphicFrame>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8642" y="1879054"/>
            <a:ext cx="9035358" cy="3163726"/>
          </a:xfrm>
        </p:spPr>
        <p:txBody>
          <a:bodyPr/>
          <a:lstStyle/>
          <a:p>
            <a:r>
              <a:rPr lang="en-US" dirty="0" smtClean="0"/>
              <a:t>In order to animate changes to a property of the </a:t>
            </a:r>
            <a:r>
              <a:rPr lang="en-US" b="1" dirty="0" err="1" smtClean="0"/>
              <a:t>UIView</a:t>
            </a:r>
            <a:r>
              <a:rPr lang="en-US" dirty="0" smtClean="0"/>
              <a:t> class, you must wrap those changes inside an </a:t>
            </a:r>
            <a:r>
              <a:rPr lang="en-US" b="1" dirty="0" smtClean="0"/>
              <a:t>animation block</a:t>
            </a:r>
            <a:r>
              <a:rPr lang="en-US" dirty="0" smtClean="0"/>
              <a:t>.</a:t>
            </a:r>
          </a:p>
          <a:p>
            <a:r>
              <a:rPr lang="en-US" dirty="0" smtClean="0"/>
              <a:t>In </a:t>
            </a:r>
            <a:r>
              <a:rPr lang="en-US" dirty="0" err="1" smtClean="0"/>
              <a:t>iOS</a:t>
            </a:r>
            <a:r>
              <a:rPr lang="en-US" dirty="0" smtClean="0"/>
              <a:t> 4 and later, you use the block-based class methods to initiate animations. </a:t>
            </a:r>
          </a:p>
          <a:p>
            <a:r>
              <a:rPr lang="en-US" dirty="0" smtClean="0"/>
              <a:t>There are several block-based methods that offer different levels of configuration for the animation block. These methods are: </a:t>
            </a:r>
          </a:p>
          <a:p>
            <a:pPr lvl="1"/>
            <a:r>
              <a:rPr lang="en-US" b="1" dirty="0" err="1" smtClean="0"/>
              <a:t>animateWithDuration:animations</a:t>
            </a:r>
            <a:r>
              <a:rPr lang="en-US" b="1" dirty="0" smtClean="0"/>
              <a:t>:</a:t>
            </a:r>
          </a:p>
          <a:p>
            <a:pPr lvl="1"/>
            <a:r>
              <a:rPr lang="en-US" b="1" dirty="0" err="1" smtClean="0"/>
              <a:t>animateWithDuration:animations:completion</a:t>
            </a:r>
            <a:r>
              <a:rPr lang="en-US" b="1" dirty="0" smtClean="0"/>
              <a:t>:</a:t>
            </a:r>
          </a:p>
          <a:p>
            <a:pPr lvl="1"/>
            <a:r>
              <a:rPr lang="en-US" b="1" dirty="0" err="1" smtClean="0"/>
              <a:t>animateWithDuration:delay:options:animations:completion</a:t>
            </a:r>
            <a:r>
              <a:rPr lang="en-US" b="1" dirty="0" smtClean="0"/>
              <a:t>:</a:t>
            </a:r>
          </a:p>
          <a:p>
            <a:r>
              <a:rPr lang="en-US" dirty="0" smtClean="0"/>
              <a:t>Because these are class methods, the animation blocks you create with them are not tied to a single view. </a:t>
            </a:r>
          </a:p>
          <a:p>
            <a:r>
              <a:rPr lang="en-US" dirty="0" smtClean="0"/>
              <a:t>Thus, you can use these methods to create a single animation that involves changes to multiple views.</a:t>
            </a:r>
            <a:endParaRPr lang="en-US" b="1" dirty="0" smtClean="0"/>
          </a:p>
          <a:p>
            <a:endParaRPr lang="ru-RU" dirty="0"/>
          </a:p>
        </p:txBody>
      </p:sp>
      <p:sp>
        <p:nvSpPr>
          <p:cNvPr id="6" name="Content Placeholder 5"/>
          <p:cNvSpPr>
            <a:spLocks noGrp="1"/>
          </p:cNvSpPr>
          <p:nvPr>
            <p:ph sz="half" idx="13"/>
          </p:nvPr>
        </p:nvSpPr>
        <p:spPr/>
        <p:txBody>
          <a:bodyPr/>
          <a:lstStyle/>
          <a:p>
            <a:r>
              <a:rPr lang="en-US" b="1" dirty="0" smtClean="0"/>
              <a:t>Animating Property Changes in a View</a:t>
            </a:r>
          </a:p>
          <a:p>
            <a:endParaRPr lang="ru-RU" dirty="0"/>
          </a:p>
        </p:txBody>
      </p:sp>
      <p:sp>
        <p:nvSpPr>
          <p:cNvPr id="8" name="Rectangle 7"/>
          <p:cNvSpPr/>
          <p:nvPr/>
        </p:nvSpPr>
        <p:spPr>
          <a:xfrm>
            <a:off x="217268" y="5142383"/>
            <a:ext cx="8727550" cy="1077218"/>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r>
              <a:rPr lang="en-US" sz="1600" dirty="0" smtClean="0">
                <a:latin typeface="Web" pitchFamily="2" charset="0"/>
              </a:rPr>
              <a:t>[</a:t>
            </a:r>
            <a:r>
              <a:rPr lang="en-US" sz="1600" dirty="0" err="1" smtClean="0">
                <a:latin typeface="Web" pitchFamily="2" charset="0"/>
              </a:rPr>
              <a:t>UIView</a:t>
            </a:r>
            <a:r>
              <a:rPr lang="en-US" sz="1600" dirty="0" smtClean="0">
                <a:latin typeface="Web" pitchFamily="2" charset="0"/>
              </a:rPr>
              <a:t> animateWithDuration:1.0 animations:^{ </a:t>
            </a:r>
          </a:p>
          <a:p>
            <a:r>
              <a:rPr lang="en-US" sz="1600" dirty="0" smtClean="0">
                <a:latin typeface="Web" pitchFamily="2" charset="0"/>
              </a:rPr>
              <a:t>    </a:t>
            </a:r>
            <a:r>
              <a:rPr lang="en-US" sz="1600" dirty="0" err="1" smtClean="0">
                <a:latin typeface="Web" pitchFamily="2" charset="0"/>
              </a:rPr>
              <a:t>firstView.alpha</a:t>
            </a:r>
            <a:r>
              <a:rPr lang="en-US" sz="1600" dirty="0" smtClean="0">
                <a:latin typeface="Web" pitchFamily="2" charset="0"/>
              </a:rPr>
              <a:t> = 0.0; </a:t>
            </a:r>
          </a:p>
          <a:p>
            <a:r>
              <a:rPr lang="en-US" sz="1600" dirty="0" smtClean="0">
                <a:latin typeface="Web" pitchFamily="2" charset="0"/>
              </a:rPr>
              <a:t>    </a:t>
            </a:r>
            <a:r>
              <a:rPr lang="en-US" sz="1600" dirty="0" err="1" smtClean="0">
                <a:latin typeface="Web" pitchFamily="2" charset="0"/>
              </a:rPr>
              <a:t>secondView.alpha</a:t>
            </a:r>
            <a:r>
              <a:rPr lang="en-US" sz="1600" dirty="0" smtClean="0">
                <a:latin typeface="Web" pitchFamily="2" charset="0"/>
              </a:rPr>
              <a:t> = 1.0;</a:t>
            </a:r>
          </a:p>
          <a:p>
            <a:r>
              <a:rPr lang="en-US" sz="1600" dirty="0" smtClean="0">
                <a:latin typeface="Web" pitchFamily="2" charset="0"/>
              </a:rPr>
              <a:t>}];</a:t>
            </a:r>
          </a:p>
        </p:txBody>
      </p:sp>
    </p:spTree>
  </p:cSld>
  <p:clrMapOvr>
    <a:masterClrMapping/>
  </p:clrMapOvr>
  <p:transition/>
</p:sld>
</file>

<file path=ppt/theme/theme1.xml><?xml version="1.0" encoding="utf-8"?>
<a:theme xmlns:a="http://schemas.openxmlformats.org/drawingml/2006/main" name="4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3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4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5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6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7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4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4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4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3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49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50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3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8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0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1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2_Office Theme">
  <a:themeElements>
    <a:clrScheme name="SYMPHONY TELECA COLORS">
      <a:dk1>
        <a:sysClr val="windowText" lastClr="000000"/>
      </a:dk1>
      <a:lt1>
        <a:sysClr val="window" lastClr="FFFFFF"/>
      </a:lt1>
      <a:dk2>
        <a:srgbClr val="004970"/>
      </a:dk2>
      <a:lt2>
        <a:srgbClr val="F26522"/>
      </a:lt2>
      <a:accent1>
        <a:srgbClr val="2E6EB7"/>
      </a:accent1>
      <a:accent2>
        <a:srgbClr val="823591"/>
      </a:accent2>
      <a:accent3>
        <a:srgbClr val="C3358E"/>
      </a:accent3>
      <a:accent4>
        <a:srgbClr val="A7A9AC"/>
      </a:accent4>
      <a:accent5>
        <a:srgbClr val="BCBEC0"/>
      </a:accent5>
      <a:accent6>
        <a:srgbClr val="D1D3D4"/>
      </a:accent6>
      <a:hlink>
        <a:srgbClr val="E6E7E8"/>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C05442720260A488CED2B70F0CE7208" ma:contentTypeVersion="0" ma:contentTypeDescription="Create a new document." ma:contentTypeScope="" ma:versionID="f6b93c4ae2058cd802f76d5f5f7bc72b">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6B2CA1-C22C-46C8-B332-FD64E71B7B87}">
  <ds:schemaRefs>
    <ds:schemaRef ds:uri="http://schemas.microsoft.com/sharepoint/v3/contenttype/forms"/>
  </ds:schemaRefs>
</ds:datastoreItem>
</file>

<file path=customXml/itemProps2.xml><?xml version="1.0" encoding="utf-8"?>
<ds:datastoreItem xmlns:ds="http://schemas.openxmlformats.org/officeDocument/2006/customXml" ds:itemID="{3A7416CF-877B-400A-9570-410FC400B5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434AECB-D35B-4B45-87DD-4090A8CB863D}">
  <ds:schemaRefs>
    <ds:schemaRef ds:uri="http://schemas.microsoft.com/office/2006/metadata/propertie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28777</TotalTime>
  <Words>13317</Words>
  <Application>Microsoft Macintosh PowerPoint</Application>
  <PresentationFormat>On-screen Show (4:3)</PresentationFormat>
  <Paragraphs>858</Paragraphs>
  <Slides>105</Slides>
  <Notes>0</Notes>
  <HiddenSlides>0</HiddenSlides>
  <MMClips>0</MMClips>
  <ScaleCrop>false</ScaleCrop>
  <HeadingPairs>
    <vt:vector size="6" baseType="variant">
      <vt:variant>
        <vt:lpstr>Fonts Used</vt:lpstr>
      </vt:variant>
      <vt:variant>
        <vt:i4>3</vt:i4>
      </vt:variant>
      <vt:variant>
        <vt:lpstr>Theme</vt:lpstr>
      </vt:variant>
      <vt:variant>
        <vt:i4>30</vt:i4>
      </vt:variant>
      <vt:variant>
        <vt:lpstr>Slide Titles</vt:lpstr>
      </vt:variant>
      <vt:variant>
        <vt:i4>105</vt:i4>
      </vt:variant>
    </vt:vector>
  </HeadingPairs>
  <TitlesOfParts>
    <vt:vector size="138" baseType="lpstr">
      <vt:lpstr>Calibri</vt:lpstr>
      <vt:lpstr>Web</vt:lpstr>
      <vt:lpstr>Arial</vt:lpstr>
      <vt:lpstr>4_Office Theme</vt:lpstr>
      <vt:lpstr>14_Custom Design</vt:lpstr>
      <vt:lpstr>15_Custom Design</vt:lpstr>
      <vt:lpstr>16_Custom Design</vt:lpstr>
      <vt:lpstr>17_Custom Design</vt:lpstr>
      <vt:lpstr>18_Custom Design</vt:lpstr>
      <vt:lpstr>10_Office Theme</vt:lpstr>
      <vt:lpstr>11_Office Theme</vt:lpstr>
      <vt:lpstr>12_Office Theme</vt:lpstr>
      <vt:lpstr>13_Office Theme</vt:lpstr>
      <vt:lpstr>14_Office Theme</vt:lpstr>
      <vt:lpstr>15_Office Theme</vt:lpstr>
      <vt:lpstr>16_Office Theme</vt:lpstr>
      <vt:lpstr>17_Office Theme</vt:lpstr>
      <vt:lpstr>5_Custom Design</vt:lpstr>
      <vt:lpstr>6_Custom Design</vt:lpstr>
      <vt:lpstr>4_Custom Design</vt:lpstr>
      <vt:lpstr>45_Custom Design</vt:lpstr>
      <vt:lpstr>46_Custom Design</vt:lpstr>
      <vt:lpstr>7_Custom Design</vt:lpstr>
      <vt:lpstr>48_Custom Design</vt:lpstr>
      <vt:lpstr>36_Custom Design</vt:lpstr>
      <vt:lpstr>47_Custom Design</vt:lpstr>
      <vt:lpstr>2_Custom Design</vt:lpstr>
      <vt:lpstr>49_Custom Design</vt:lpstr>
      <vt:lpstr>1_Custom Design</vt:lpstr>
      <vt:lpstr>13_Custom Design</vt:lpstr>
      <vt:lpstr>8_Custom Design</vt:lpstr>
      <vt:lpstr>50_Custom Design</vt:lpstr>
      <vt:lpstr>34_Custom Design</vt:lpstr>
      <vt:lpstr>Views and View Controllers  in iOS</vt:lpstr>
      <vt:lpstr>View Controllers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Navigation Controller in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TabBar Controllers in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Page View Controllers in Details</vt:lpstr>
      <vt:lpstr>PowerPoint Presentation</vt:lpstr>
      <vt:lpstr>PowerPoint Presentation</vt:lpstr>
      <vt:lpstr>PowerPoint Presentation</vt:lpstr>
      <vt:lpstr>PowerPoint Presentation</vt:lpstr>
      <vt:lpstr>Split View Controller in Details</vt:lpstr>
      <vt:lpstr>PowerPoint Presentation</vt:lpstr>
      <vt:lpstr>PowerPoint Presentation</vt:lpstr>
      <vt:lpstr>PowerPoint Presentation</vt:lpstr>
      <vt:lpstr>Popovers in Details</vt:lpstr>
      <vt:lpstr>PowerPoint Presentation</vt:lpstr>
      <vt:lpstr>PowerPoint Presentation</vt:lpstr>
      <vt:lpstr>PowerPoint Presentation</vt:lpstr>
      <vt:lpstr>Resource Management in View 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Responding to Notifications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Presenting View Controllers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 and Window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Teleca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Catarina Nordlander</dc:creator>
  <cp:lastModifiedBy>Вячеслав Кормушкин</cp:lastModifiedBy>
  <cp:revision>1575</cp:revision>
  <dcterms:created xsi:type="dcterms:W3CDTF">2012-08-24T08:46:35Z</dcterms:created>
  <dcterms:modified xsi:type="dcterms:W3CDTF">2015-03-31T14:05:02Z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0x0101004C05442720260A488CED2B70F0CE7208</vt:lpwstr>
  </property>
  <property fmtid="{D5CDD505-2E9C-101B-9397-08002B2CF9AE}" pid="3" name="Order">
    <vt:r8>600</vt:r8>
  </property>
  <property fmtid="{D5CDD505-2E9C-101B-9397-08002B2CF9AE}" pid="4" name="TemplateUrl">
    <vt:lpwstr/>
  </property>
  <property fmtid="{D5CDD505-2E9C-101B-9397-08002B2CF9AE}" pid="5" name="_SourceUrl">
    <vt:lpwstr/>
  </property>
  <property fmtid="{D5CDD505-2E9C-101B-9397-08002B2CF9AE}" pid="6" name="xd_Signature">
    <vt:bool>false</vt:bool>
  </property>
  <property fmtid="{D5CDD505-2E9C-101B-9397-08002B2CF9AE}" pid="7" name="xd_ProgID">
    <vt:lpwstr/>
  </property>
</Properties>
</file>